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1"/>
  </p:notesMasterIdLst>
  <p:handoutMasterIdLst>
    <p:handoutMasterId r:id="rId32"/>
  </p:handoutMasterIdLst>
  <p:sldIdLst>
    <p:sldId id="467" r:id="rId2"/>
    <p:sldId id="470" r:id="rId3"/>
    <p:sldId id="465" r:id="rId4"/>
    <p:sldId id="471" r:id="rId5"/>
    <p:sldId id="457" r:id="rId6"/>
    <p:sldId id="459" r:id="rId7"/>
    <p:sldId id="461" r:id="rId8"/>
    <p:sldId id="463" r:id="rId9"/>
    <p:sldId id="464" r:id="rId10"/>
    <p:sldId id="474" r:id="rId11"/>
    <p:sldId id="475" r:id="rId12"/>
    <p:sldId id="477" r:id="rId13"/>
    <p:sldId id="478" r:id="rId14"/>
    <p:sldId id="480" r:id="rId15"/>
    <p:sldId id="481" r:id="rId16"/>
    <p:sldId id="483" r:id="rId17"/>
    <p:sldId id="484" r:id="rId18"/>
    <p:sldId id="486" r:id="rId19"/>
    <p:sldId id="487" r:id="rId20"/>
    <p:sldId id="489" r:id="rId21"/>
    <p:sldId id="490" r:id="rId22"/>
    <p:sldId id="500" r:id="rId23"/>
    <p:sldId id="502" r:id="rId24"/>
    <p:sldId id="493" r:id="rId25"/>
    <p:sldId id="494" r:id="rId26"/>
    <p:sldId id="497" r:id="rId27"/>
    <p:sldId id="495" r:id="rId28"/>
    <p:sldId id="505" r:id="rId29"/>
    <p:sldId id="506" r:id="rId30"/>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anna Boglind" initials="HB" lastIdx="9" clrIdx="0">
    <p:extLst>
      <p:ext uri="{19B8F6BF-5375-455C-9EA6-DF929625EA0E}">
        <p15:presenceInfo xmlns:p15="http://schemas.microsoft.com/office/powerpoint/2012/main" userId="S::hanna.boglind@gullers.se::2941f41c-d0da-4a1b-b492-ad9d221d49b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9B45CA"/>
    <a:srgbClr val="8BC1EF"/>
    <a:srgbClr val="8FA48C"/>
    <a:srgbClr val="EDEBE9"/>
    <a:srgbClr val="A8B6C5"/>
    <a:srgbClr val="E9306B"/>
    <a:srgbClr val="FF0000"/>
    <a:srgbClr val="F4EADB"/>
    <a:srgbClr val="8BC1CD"/>
    <a:srgbClr val="B7D3D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087D83A-8D97-B54E-AFF0-BC9A54B879B0}" v="106" dt="2023-04-28T09:58:27.998"/>
  </p1510:revLst>
</p1510:revInfo>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llanmörkt format 2 - Dekorfärg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Mellanmörkt format 2 - Dekorfärg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llanmörkt format 2 - Dekorfärg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llanmörkt format 2 - Dekorfärg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0864"/>
    <p:restoredTop sz="86385"/>
  </p:normalViewPr>
  <p:slideViewPr>
    <p:cSldViewPr snapToGrid="0">
      <p:cViewPr varScale="1">
        <p:scale>
          <a:sx n="74" d="100"/>
          <a:sy n="74" d="100"/>
        </p:scale>
        <p:origin x="192" y="52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notesViewPr>
    <p:cSldViewPr snapToGrid="0">
      <p:cViewPr>
        <p:scale>
          <a:sx n="1" d="2"/>
          <a:sy n="1" d="2"/>
        </p:scale>
        <p:origin x="4680" y="123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5/10/relationships/revisionInfo" Target="revisionInfo.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ommentAuthors" Target="commentAuthors.xml"/><Relationship Id="rId38"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Ylva Tegner" userId="542b344a-2c74-4fe9-bd46-1d702d21164e" providerId="ADAL" clId="{7087D83A-8D97-B54E-AFF0-BC9A54B879B0}"/>
    <pc:docChg chg="custSel modSld">
      <pc:chgData name="Ylva Tegner" userId="542b344a-2c74-4fe9-bd46-1d702d21164e" providerId="ADAL" clId="{7087D83A-8D97-B54E-AFF0-BC9A54B879B0}" dt="2023-04-28T13:56:27.991" v="36" actId="20577"/>
      <pc:docMkLst>
        <pc:docMk/>
      </pc:docMkLst>
      <pc:sldChg chg="modSp mod">
        <pc:chgData name="Ylva Tegner" userId="542b344a-2c74-4fe9-bd46-1d702d21164e" providerId="ADAL" clId="{7087D83A-8D97-B54E-AFF0-BC9A54B879B0}" dt="2023-04-28T13:56:04.876" v="35" actId="20577"/>
        <pc:sldMkLst>
          <pc:docMk/>
          <pc:sldMk cId="582373032" sldId="461"/>
        </pc:sldMkLst>
        <pc:spChg chg="mod">
          <ac:chgData name="Ylva Tegner" userId="542b344a-2c74-4fe9-bd46-1d702d21164e" providerId="ADAL" clId="{7087D83A-8D97-B54E-AFF0-BC9A54B879B0}" dt="2023-04-28T13:56:04.876" v="35" actId="20577"/>
          <ac:spMkLst>
            <pc:docMk/>
            <pc:sldMk cId="582373032" sldId="461"/>
            <ac:spMk id="3" creationId="{89472F90-4B0F-858A-EF9B-C01CB97BADE7}"/>
          </ac:spMkLst>
        </pc:spChg>
      </pc:sldChg>
      <pc:sldChg chg="modSp mod">
        <pc:chgData name="Ylva Tegner" userId="542b344a-2c74-4fe9-bd46-1d702d21164e" providerId="ADAL" clId="{7087D83A-8D97-B54E-AFF0-BC9A54B879B0}" dt="2023-04-28T13:56:27.991" v="36" actId="20577"/>
        <pc:sldMkLst>
          <pc:docMk/>
          <pc:sldMk cId="2744511701" sldId="484"/>
        </pc:sldMkLst>
        <pc:spChg chg="mod">
          <ac:chgData name="Ylva Tegner" userId="542b344a-2c74-4fe9-bd46-1d702d21164e" providerId="ADAL" clId="{7087D83A-8D97-B54E-AFF0-BC9A54B879B0}" dt="2023-04-28T13:56:27.991" v="36" actId="20577"/>
          <ac:spMkLst>
            <pc:docMk/>
            <pc:sldMk cId="2744511701" sldId="484"/>
            <ac:spMk id="3" creationId="{A9609652-9A28-347C-CE85-E9DA91588F70}"/>
          </ac:spMkLst>
        </pc:spChg>
      </pc:sldChg>
      <pc:sldChg chg="addSp delSp modSp mod">
        <pc:chgData name="Ylva Tegner" userId="542b344a-2c74-4fe9-bd46-1d702d21164e" providerId="ADAL" clId="{7087D83A-8D97-B54E-AFF0-BC9A54B879B0}" dt="2023-04-28T09:58:27.998" v="28"/>
        <pc:sldMkLst>
          <pc:docMk/>
          <pc:sldMk cId="1806293462" sldId="489"/>
        </pc:sldMkLst>
        <pc:picChg chg="mod">
          <ac:chgData name="Ylva Tegner" userId="542b344a-2c74-4fe9-bd46-1d702d21164e" providerId="ADAL" clId="{7087D83A-8D97-B54E-AFF0-BC9A54B879B0}" dt="2023-04-28T09:57:50.626" v="21" actId="1076"/>
          <ac:picMkLst>
            <pc:docMk/>
            <pc:sldMk cId="1806293462" sldId="489"/>
            <ac:picMk id="4" creationId="{A3382C7D-A4F7-ADEB-70B7-371B48C3B4AB}"/>
          </ac:picMkLst>
        </pc:picChg>
        <pc:picChg chg="add mod">
          <ac:chgData name="Ylva Tegner" userId="542b344a-2c74-4fe9-bd46-1d702d21164e" providerId="ADAL" clId="{7087D83A-8D97-B54E-AFF0-BC9A54B879B0}" dt="2023-04-28T09:58:14.378" v="26"/>
          <ac:picMkLst>
            <pc:docMk/>
            <pc:sldMk cId="1806293462" sldId="489"/>
            <ac:picMk id="7" creationId="{B1E1016E-A430-083B-A8F6-4D4E10D4B69B}"/>
          </ac:picMkLst>
        </pc:picChg>
        <pc:picChg chg="add mod">
          <ac:chgData name="Ylva Tegner" userId="542b344a-2c74-4fe9-bd46-1d702d21164e" providerId="ADAL" clId="{7087D83A-8D97-B54E-AFF0-BC9A54B879B0}" dt="2023-04-28T09:57:55.373" v="23" actId="1076"/>
          <ac:picMkLst>
            <pc:docMk/>
            <pc:sldMk cId="1806293462" sldId="489"/>
            <ac:picMk id="9" creationId="{37F78BEA-A2F8-A988-2236-AB37944C7BDA}"/>
          </ac:picMkLst>
        </pc:picChg>
        <pc:picChg chg="add mod">
          <ac:chgData name="Ylva Tegner" userId="542b344a-2c74-4fe9-bd46-1d702d21164e" providerId="ADAL" clId="{7087D83A-8D97-B54E-AFF0-BC9A54B879B0}" dt="2023-04-28T09:58:27.998" v="28"/>
          <ac:picMkLst>
            <pc:docMk/>
            <pc:sldMk cId="1806293462" sldId="489"/>
            <ac:picMk id="11" creationId="{84924914-62D7-4F37-E6AB-09B9FB0A9CC1}"/>
          </ac:picMkLst>
        </pc:picChg>
        <pc:picChg chg="del">
          <ac:chgData name="Ylva Tegner" userId="542b344a-2c74-4fe9-bd46-1d702d21164e" providerId="ADAL" clId="{7087D83A-8D97-B54E-AFF0-BC9A54B879B0}" dt="2023-04-28T09:57:34.689" v="8" actId="478"/>
          <ac:picMkLst>
            <pc:docMk/>
            <pc:sldMk cId="1806293462" sldId="489"/>
            <ac:picMk id="12" creationId="{E28DBB39-23B6-DBC3-FD48-088EF770F6ED}"/>
          </ac:picMkLst>
        </pc:picChg>
        <pc:picChg chg="del">
          <ac:chgData name="Ylva Tegner" userId="542b344a-2c74-4fe9-bd46-1d702d21164e" providerId="ADAL" clId="{7087D83A-8D97-B54E-AFF0-BC9A54B879B0}" dt="2023-04-28T09:57:35.623" v="9" actId="478"/>
          <ac:picMkLst>
            <pc:docMk/>
            <pc:sldMk cId="1806293462" sldId="489"/>
            <ac:picMk id="14" creationId="{2C793112-6E04-6DBA-5AF1-71700ADD799E}"/>
          </ac:picMkLst>
        </pc:picChg>
        <pc:picChg chg="add mod">
          <ac:chgData name="Ylva Tegner" userId="542b344a-2c74-4fe9-bd46-1d702d21164e" providerId="ADAL" clId="{7087D83A-8D97-B54E-AFF0-BC9A54B879B0}" dt="2023-04-28T09:58:19.880" v="27"/>
          <ac:picMkLst>
            <pc:docMk/>
            <pc:sldMk cId="1806293462" sldId="489"/>
            <ac:picMk id="15" creationId="{7A208796-689C-2EC4-EFD0-5AE8AE26C9FB}"/>
          </ac:picMkLst>
        </pc:picChg>
        <pc:picChg chg="del">
          <ac:chgData name="Ylva Tegner" userId="542b344a-2c74-4fe9-bd46-1d702d21164e" providerId="ADAL" clId="{7087D83A-8D97-B54E-AFF0-BC9A54B879B0}" dt="2023-04-28T09:57:33.294" v="6" actId="478"/>
          <ac:picMkLst>
            <pc:docMk/>
            <pc:sldMk cId="1806293462" sldId="489"/>
            <ac:picMk id="16" creationId="{6892B7CE-48F5-4712-AC35-22D03D610482}"/>
          </ac:picMkLst>
        </pc:picChg>
        <pc:picChg chg="del">
          <ac:chgData name="Ylva Tegner" userId="542b344a-2c74-4fe9-bd46-1d702d21164e" providerId="ADAL" clId="{7087D83A-8D97-B54E-AFF0-BC9A54B879B0}" dt="2023-04-28T09:57:33.927" v="7" actId="478"/>
          <ac:picMkLst>
            <pc:docMk/>
            <pc:sldMk cId="1806293462" sldId="489"/>
            <ac:picMk id="18" creationId="{D80C6E10-C662-232B-E74A-F149C82F32B5}"/>
          </ac:picMkLst>
        </pc:picChg>
      </pc:sldChg>
      <pc:sldChg chg="addSp delSp modSp mod">
        <pc:chgData name="Ylva Tegner" userId="542b344a-2c74-4fe9-bd46-1d702d21164e" providerId="ADAL" clId="{7087D83A-8D97-B54E-AFF0-BC9A54B879B0}" dt="2023-04-28T09:57:26.125" v="5" actId="1076"/>
        <pc:sldMkLst>
          <pc:docMk/>
          <pc:sldMk cId="706476614" sldId="505"/>
        </pc:sldMkLst>
        <pc:picChg chg="del">
          <ac:chgData name="Ylva Tegner" userId="542b344a-2c74-4fe9-bd46-1d702d21164e" providerId="ADAL" clId="{7087D83A-8D97-B54E-AFF0-BC9A54B879B0}" dt="2023-04-28T09:57:03.504" v="0" actId="478"/>
          <ac:picMkLst>
            <pc:docMk/>
            <pc:sldMk cId="706476614" sldId="505"/>
            <ac:picMk id="5" creationId="{ADF6E3E2-753C-B27F-10AE-AE9ED3807970}"/>
          </ac:picMkLst>
        </pc:picChg>
        <pc:picChg chg="add mod">
          <ac:chgData name="Ylva Tegner" userId="542b344a-2c74-4fe9-bd46-1d702d21164e" providerId="ADAL" clId="{7087D83A-8D97-B54E-AFF0-BC9A54B879B0}" dt="2023-04-28T09:57:26.125" v="5" actId="1076"/>
          <ac:picMkLst>
            <pc:docMk/>
            <pc:sldMk cId="706476614" sldId="505"/>
            <ac:picMk id="11" creationId="{FC0109A6-B940-69E7-9CD3-184FC9EE9B2F}"/>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51617259-9F5C-7846-97C4-D086442A735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dirty="0"/>
          </a:p>
        </p:txBody>
      </p:sp>
      <p:sp>
        <p:nvSpPr>
          <p:cNvPr id="3" name="Platshållare för datum 2">
            <a:extLst>
              <a:ext uri="{FF2B5EF4-FFF2-40B4-BE49-F238E27FC236}">
                <a16:creationId xmlns:a16="http://schemas.microsoft.com/office/drawing/2014/main" id="{04EC06D2-4BF1-9F4A-8E76-9A0590F8943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21CD233-9A83-D940-87F9-3EB97114C932}" type="datetimeFigureOut">
              <a:rPr lang="sv-SE" smtClean="0"/>
              <a:t>2023-04-28</a:t>
            </a:fld>
            <a:endParaRPr lang="sv-SE" dirty="0"/>
          </a:p>
        </p:txBody>
      </p:sp>
      <p:sp>
        <p:nvSpPr>
          <p:cNvPr id="4" name="Platshållare för sidfot 3">
            <a:extLst>
              <a:ext uri="{FF2B5EF4-FFF2-40B4-BE49-F238E27FC236}">
                <a16:creationId xmlns:a16="http://schemas.microsoft.com/office/drawing/2014/main" id="{32739CD4-DF8A-5149-8A09-39ACBCC9E19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dirty="0"/>
          </a:p>
        </p:txBody>
      </p:sp>
      <p:sp>
        <p:nvSpPr>
          <p:cNvPr id="5" name="Platshållare för bildnummer 4">
            <a:extLst>
              <a:ext uri="{FF2B5EF4-FFF2-40B4-BE49-F238E27FC236}">
                <a16:creationId xmlns:a16="http://schemas.microsoft.com/office/drawing/2014/main" id="{60531CE7-25D2-BF4F-A53C-685B4736B52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4D41447-C618-BF41-AC75-8F16482DAB25}" type="slidenum">
              <a:rPr lang="sv-SE" smtClean="0"/>
              <a:t>‹#›</a:t>
            </a:fld>
            <a:endParaRPr lang="sv-SE" dirty="0"/>
          </a:p>
        </p:txBody>
      </p:sp>
    </p:spTree>
    <p:extLst>
      <p:ext uri="{BB962C8B-B14F-4D97-AF65-F5344CB8AC3E}">
        <p14:creationId xmlns:p14="http://schemas.microsoft.com/office/powerpoint/2010/main" val="40739517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dirty="0"/>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99E7533-F487-EB4C-B3C2-501095BCA148}" type="datetimeFigureOut">
              <a:rPr lang="sv-SE" smtClean="0"/>
              <a:t>2023-04-28</a:t>
            </a:fld>
            <a:endParaRPr lang="sv-SE" dirty="0"/>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dirty="0"/>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dirty="0"/>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26769A-A107-DE45-A9D7-64FB56A45ECC}" type="slidenum">
              <a:rPr lang="sv-SE" smtClean="0"/>
              <a:t>‹#›</a:t>
            </a:fld>
            <a:endParaRPr lang="sv-SE" dirty="0"/>
          </a:p>
        </p:txBody>
      </p:sp>
    </p:spTree>
    <p:extLst>
      <p:ext uri="{BB962C8B-B14F-4D97-AF65-F5344CB8AC3E}">
        <p14:creationId xmlns:p14="http://schemas.microsoft.com/office/powerpoint/2010/main" val="33431284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A626769A-A107-DE45-A9D7-64FB56A45ECC}" type="slidenum">
              <a:rPr lang="sv-SE" smtClean="0"/>
              <a:t>20</a:t>
            </a:fld>
            <a:endParaRPr lang="sv-SE" dirty="0"/>
          </a:p>
        </p:txBody>
      </p:sp>
    </p:spTree>
    <p:extLst>
      <p:ext uri="{BB962C8B-B14F-4D97-AF65-F5344CB8AC3E}">
        <p14:creationId xmlns:p14="http://schemas.microsoft.com/office/powerpoint/2010/main" val="19169173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A626769A-A107-DE45-A9D7-64FB56A45ECC}" type="slidenum">
              <a:rPr lang="sv-SE" smtClean="0"/>
              <a:t>21</a:t>
            </a:fld>
            <a:endParaRPr lang="sv-SE" dirty="0"/>
          </a:p>
        </p:txBody>
      </p:sp>
    </p:spTree>
    <p:extLst>
      <p:ext uri="{BB962C8B-B14F-4D97-AF65-F5344CB8AC3E}">
        <p14:creationId xmlns:p14="http://schemas.microsoft.com/office/powerpoint/2010/main" val="38535391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A626769A-A107-DE45-A9D7-64FB56A45ECC}" type="slidenum">
              <a:rPr lang="sv-SE" smtClean="0"/>
              <a:t>23</a:t>
            </a:fld>
            <a:endParaRPr lang="sv-SE" dirty="0"/>
          </a:p>
        </p:txBody>
      </p:sp>
    </p:spTree>
    <p:extLst>
      <p:ext uri="{BB962C8B-B14F-4D97-AF65-F5344CB8AC3E}">
        <p14:creationId xmlns:p14="http://schemas.microsoft.com/office/powerpoint/2010/main" val="35357786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A626769A-A107-DE45-A9D7-64FB56A45ECC}" type="slidenum">
              <a:rPr lang="sv-SE" smtClean="0"/>
              <a:t>29</a:t>
            </a:fld>
            <a:endParaRPr lang="sv-SE" dirty="0"/>
          </a:p>
        </p:txBody>
      </p:sp>
    </p:spTree>
    <p:extLst>
      <p:ext uri="{BB962C8B-B14F-4D97-AF65-F5344CB8AC3E}">
        <p14:creationId xmlns:p14="http://schemas.microsoft.com/office/powerpoint/2010/main" val="248989027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bg>
      <p:bgPr>
        <a:solidFill>
          <a:srgbClr val="B7D3D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751CAC9-700F-E840-B33D-983A8AED7A64}"/>
              </a:ext>
            </a:extLst>
          </p:cNvPr>
          <p:cNvSpPr>
            <a:spLocks noGrp="1"/>
          </p:cNvSpPr>
          <p:nvPr>
            <p:ph type="ctrTitle" hasCustomPrompt="1"/>
          </p:nvPr>
        </p:nvSpPr>
        <p:spPr>
          <a:xfrm>
            <a:off x="1524000" y="1827008"/>
            <a:ext cx="9144000" cy="2387600"/>
          </a:xfrm>
        </p:spPr>
        <p:txBody>
          <a:bodyPr anchor="t" anchorCtr="0">
            <a:noAutofit/>
          </a:bodyPr>
          <a:lstStyle>
            <a:lvl1pPr algn="ctr">
              <a:defRPr sz="6600">
                <a:latin typeface="Londrina Solid" pitchFamily="2" charset="77"/>
              </a:defRPr>
            </a:lvl1pPr>
          </a:lstStyle>
          <a:p>
            <a:r>
              <a:rPr lang="sv-SE" dirty="0"/>
              <a:t>KLICKA HÄR FÖR ATT ÄNDRA MALL FÖR RUBRIKFORMAT</a:t>
            </a:r>
          </a:p>
        </p:txBody>
      </p:sp>
      <p:sp>
        <p:nvSpPr>
          <p:cNvPr id="3" name="Underrubrik 2">
            <a:extLst>
              <a:ext uri="{FF2B5EF4-FFF2-40B4-BE49-F238E27FC236}">
                <a16:creationId xmlns:a16="http://schemas.microsoft.com/office/drawing/2014/main" id="{48DDAB13-311E-204D-A9E5-7F5A12AC9FED}"/>
              </a:ext>
            </a:extLst>
          </p:cNvPr>
          <p:cNvSpPr>
            <a:spLocks noGrp="1"/>
          </p:cNvSpPr>
          <p:nvPr>
            <p:ph type="subTitle" idx="1"/>
          </p:nvPr>
        </p:nvSpPr>
        <p:spPr>
          <a:xfrm>
            <a:off x="1524000" y="3828846"/>
            <a:ext cx="9144000" cy="1655762"/>
          </a:xfrm>
        </p:spPr>
        <p:txBody>
          <a:bodyPr>
            <a:noAutofit/>
          </a:bodyPr>
          <a:lstStyle>
            <a:lvl1pPr marL="0" indent="0" algn="ctr">
              <a:buNone/>
              <a:defRPr sz="1800" b="0" i="0">
                <a:solidFill>
                  <a:srgbClr val="FF2867"/>
                </a:solidFill>
                <a:latin typeface="Arvo" panose="02000000000000000000"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här för att ändra mall för underrubrikformat</a:t>
            </a:r>
          </a:p>
        </p:txBody>
      </p:sp>
      <p:sp>
        <p:nvSpPr>
          <p:cNvPr id="4" name="Platshållare för datum 3">
            <a:extLst>
              <a:ext uri="{FF2B5EF4-FFF2-40B4-BE49-F238E27FC236}">
                <a16:creationId xmlns:a16="http://schemas.microsoft.com/office/drawing/2014/main" id="{ECE2EB5B-502E-1741-B616-DA5E7B0A4CD1}"/>
              </a:ext>
            </a:extLst>
          </p:cNvPr>
          <p:cNvSpPr>
            <a:spLocks noGrp="1"/>
          </p:cNvSpPr>
          <p:nvPr>
            <p:ph type="dt" sz="half" idx="10"/>
          </p:nvPr>
        </p:nvSpPr>
        <p:spPr/>
        <p:txBody>
          <a:bodyPr/>
          <a:lstStyle/>
          <a:p>
            <a:fld id="{59C435BE-F30E-774C-975B-8FBD2D3F42B4}" type="datetimeFigureOut">
              <a:rPr lang="sv-SE" smtClean="0"/>
              <a:t>2023-04-28</a:t>
            </a:fld>
            <a:endParaRPr lang="sv-SE" dirty="0"/>
          </a:p>
        </p:txBody>
      </p:sp>
      <p:sp>
        <p:nvSpPr>
          <p:cNvPr id="5" name="Platshållare för sidfot 4">
            <a:extLst>
              <a:ext uri="{FF2B5EF4-FFF2-40B4-BE49-F238E27FC236}">
                <a16:creationId xmlns:a16="http://schemas.microsoft.com/office/drawing/2014/main" id="{62BD4138-D589-8F47-98D0-BC797F97B5A1}"/>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4221D3F4-8DDD-4B46-A2EC-ED65CCB1F107}"/>
              </a:ext>
            </a:extLst>
          </p:cNvPr>
          <p:cNvSpPr>
            <a:spLocks noGrp="1"/>
          </p:cNvSpPr>
          <p:nvPr>
            <p:ph type="sldNum" sz="quarter" idx="12"/>
          </p:nvPr>
        </p:nvSpPr>
        <p:spPr/>
        <p:txBody>
          <a:bodyPr/>
          <a:lstStyle/>
          <a:p>
            <a:fld id="{365F8528-AA18-C149-8731-0FF2A076D73C}" type="slidenum">
              <a:rPr lang="sv-SE" smtClean="0"/>
              <a:t>‹#›</a:t>
            </a:fld>
            <a:endParaRPr lang="sv-SE" dirty="0"/>
          </a:p>
        </p:txBody>
      </p:sp>
      <p:pic>
        <p:nvPicPr>
          <p:cNvPr id="7" name="Bildobjekt 6">
            <a:extLst>
              <a:ext uri="{FF2B5EF4-FFF2-40B4-BE49-F238E27FC236}">
                <a16:creationId xmlns:a16="http://schemas.microsoft.com/office/drawing/2014/main" id="{1E84D2FB-490C-8E45-B35A-539BD601F218}"/>
              </a:ext>
            </a:extLst>
          </p:cNvPr>
          <p:cNvPicPr>
            <a:picLocks noChangeAspect="1"/>
          </p:cNvPicPr>
          <p:nvPr userDrawn="1"/>
        </p:nvPicPr>
        <p:blipFill>
          <a:blip r:embed="rId2"/>
          <a:stretch>
            <a:fillRect/>
          </a:stretch>
        </p:blipFill>
        <p:spPr>
          <a:xfrm>
            <a:off x="5824603" y="5484608"/>
            <a:ext cx="542793" cy="775107"/>
          </a:xfrm>
          <a:prstGeom prst="rect">
            <a:avLst/>
          </a:prstGeom>
        </p:spPr>
      </p:pic>
      <p:sp>
        <p:nvSpPr>
          <p:cNvPr id="8" name="textruta 7">
            <a:extLst>
              <a:ext uri="{FF2B5EF4-FFF2-40B4-BE49-F238E27FC236}">
                <a16:creationId xmlns:a16="http://schemas.microsoft.com/office/drawing/2014/main" id="{92751661-9ABA-B547-A244-0AD302052A73}"/>
              </a:ext>
            </a:extLst>
          </p:cNvPr>
          <p:cNvSpPr txBox="1"/>
          <p:nvPr userDrawn="1"/>
        </p:nvSpPr>
        <p:spPr>
          <a:xfrm>
            <a:off x="4506191" y="6356350"/>
            <a:ext cx="3179618"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900" kern="1200" dirty="0">
                <a:solidFill>
                  <a:schemeClr val="tx1"/>
                </a:solidFill>
                <a:effectLst/>
                <a:latin typeface="Arvo" panose="02000000000000000000" pitchFamily="2" charset="77"/>
                <a:ea typeface="+mn-ea"/>
                <a:cs typeface="+mn-cs"/>
              </a:rPr>
              <a:t>Levla är ett hälsoprojekt för barn och unga på initiativ</a:t>
            </a:r>
            <a:br>
              <a:rPr lang="sv-SE" sz="900" kern="1200" dirty="0">
                <a:solidFill>
                  <a:schemeClr val="tx1"/>
                </a:solidFill>
                <a:effectLst/>
                <a:latin typeface="Arvo" panose="02000000000000000000" pitchFamily="2" charset="77"/>
                <a:ea typeface="+mn-ea"/>
                <a:cs typeface="+mn-cs"/>
              </a:rPr>
            </a:br>
            <a:r>
              <a:rPr lang="sv-SE" sz="900" kern="1200" dirty="0">
                <a:solidFill>
                  <a:schemeClr val="tx1"/>
                </a:solidFill>
                <a:effectLst/>
                <a:latin typeface="Arvo" panose="02000000000000000000" pitchFamily="2" charset="77"/>
                <a:ea typeface="+mn-ea"/>
                <a:cs typeface="+mn-cs"/>
              </a:rPr>
              <a:t>av Regionalt cancercentrun Stockholm Gotland</a:t>
            </a:r>
          </a:p>
          <a:p>
            <a:endParaRPr lang="sv-SE" dirty="0"/>
          </a:p>
        </p:txBody>
      </p:sp>
    </p:spTree>
    <p:extLst>
      <p:ext uri="{BB962C8B-B14F-4D97-AF65-F5344CB8AC3E}">
        <p14:creationId xmlns:p14="http://schemas.microsoft.com/office/powerpoint/2010/main" val="27495117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95B6FDD7-CD8A-134F-95F2-7DAFF1CF7BEA}"/>
              </a:ext>
            </a:extLst>
          </p:cNvPr>
          <p:cNvSpPr>
            <a:spLocks noGrp="1"/>
          </p:cNvSpPr>
          <p:nvPr>
            <p:ph sz="half" idx="1"/>
          </p:nvPr>
        </p:nvSpPr>
        <p:spPr>
          <a:xfrm>
            <a:off x="838200" y="2230560"/>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DFB916F6-8C92-9345-8207-8A932980F0A8}"/>
              </a:ext>
            </a:extLst>
          </p:cNvPr>
          <p:cNvSpPr>
            <a:spLocks noGrp="1"/>
          </p:cNvSpPr>
          <p:nvPr>
            <p:ph sz="half" idx="2"/>
          </p:nvPr>
        </p:nvSpPr>
        <p:spPr>
          <a:xfrm>
            <a:off x="6172200" y="2230560"/>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071799F9-0C42-EF41-BF34-EAB0380A88E5}"/>
              </a:ext>
            </a:extLst>
          </p:cNvPr>
          <p:cNvSpPr>
            <a:spLocks noGrp="1"/>
          </p:cNvSpPr>
          <p:nvPr>
            <p:ph type="dt" sz="half" idx="10"/>
          </p:nvPr>
        </p:nvSpPr>
        <p:spPr/>
        <p:txBody>
          <a:bodyPr/>
          <a:lstStyle/>
          <a:p>
            <a:fld id="{59C435BE-F30E-774C-975B-8FBD2D3F42B4}" type="datetimeFigureOut">
              <a:rPr lang="sv-SE" smtClean="0"/>
              <a:t>2023-04-28</a:t>
            </a:fld>
            <a:endParaRPr lang="sv-SE" dirty="0"/>
          </a:p>
        </p:txBody>
      </p:sp>
      <p:sp>
        <p:nvSpPr>
          <p:cNvPr id="6" name="Platshållare för sidfot 5">
            <a:extLst>
              <a:ext uri="{FF2B5EF4-FFF2-40B4-BE49-F238E27FC236}">
                <a16:creationId xmlns:a16="http://schemas.microsoft.com/office/drawing/2014/main" id="{C82B4F3B-8FFE-3941-8CBF-C0DA6D5168A0}"/>
              </a:ext>
            </a:extLst>
          </p:cNvPr>
          <p:cNvSpPr>
            <a:spLocks noGrp="1"/>
          </p:cNvSpPr>
          <p:nvPr>
            <p:ph type="ftr" sz="quarter" idx="11"/>
          </p:nvPr>
        </p:nvSpPr>
        <p:spPr/>
        <p:txBody>
          <a:bodyPr/>
          <a:lstStyle/>
          <a:p>
            <a:endParaRPr lang="sv-SE" dirty="0"/>
          </a:p>
        </p:txBody>
      </p:sp>
      <p:sp>
        <p:nvSpPr>
          <p:cNvPr id="7" name="Platshållare för bildnummer 6">
            <a:extLst>
              <a:ext uri="{FF2B5EF4-FFF2-40B4-BE49-F238E27FC236}">
                <a16:creationId xmlns:a16="http://schemas.microsoft.com/office/drawing/2014/main" id="{3A8C2E92-4E29-C249-89EB-279936E11E48}"/>
              </a:ext>
            </a:extLst>
          </p:cNvPr>
          <p:cNvSpPr>
            <a:spLocks noGrp="1"/>
          </p:cNvSpPr>
          <p:nvPr>
            <p:ph type="sldNum" sz="quarter" idx="12"/>
          </p:nvPr>
        </p:nvSpPr>
        <p:spPr/>
        <p:txBody>
          <a:bodyPr/>
          <a:lstStyle/>
          <a:p>
            <a:fld id="{365F8528-AA18-C149-8731-0FF2A076D73C}" type="slidenum">
              <a:rPr lang="sv-SE" smtClean="0"/>
              <a:t>‹#›</a:t>
            </a:fld>
            <a:endParaRPr lang="sv-SE" dirty="0"/>
          </a:p>
        </p:txBody>
      </p:sp>
      <p:pic>
        <p:nvPicPr>
          <p:cNvPr id="10" name="Bildobjekt 9">
            <a:extLst>
              <a:ext uri="{FF2B5EF4-FFF2-40B4-BE49-F238E27FC236}">
                <a16:creationId xmlns:a16="http://schemas.microsoft.com/office/drawing/2014/main" id="{36A0796A-6298-F248-A1AA-F1C85A37289A}"/>
              </a:ext>
            </a:extLst>
          </p:cNvPr>
          <p:cNvPicPr>
            <a:picLocks noChangeAspect="1"/>
          </p:cNvPicPr>
          <p:nvPr userDrawn="1"/>
        </p:nvPicPr>
        <p:blipFill>
          <a:blip r:embed="rId2"/>
          <a:stretch>
            <a:fillRect/>
          </a:stretch>
        </p:blipFill>
        <p:spPr>
          <a:xfrm>
            <a:off x="8325993" y="6212464"/>
            <a:ext cx="351296" cy="501650"/>
          </a:xfrm>
          <a:prstGeom prst="rect">
            <a:avLst/>
          </a:prstGeom>
        </p:spPr>
      </p:pic>
      <p:sp>
        <p:nvSpPr>
          <p:cNvPr id="11" name="textruta 10">
            <a:extLst>
              <a:ext uri="{FF2B5EF4-FFF2-40B4-BE49-F238E27FC236}">
                <a16:creationId xmlns:a16="http://schemas.microsoft.com/office/drawing/2014/main" id="{AF79A235-8086-E64D-A8D5-11BC85944A51}"/>
              </a:ext>
            </a:extLst>
          </p:cNvPr>
          <p:cNvSpPr txBox="1"/>
          <p:nvPr userDrawn="1"/>
        </p:nvSpPr>
        <p:spPr>
          <a:xfrm>
            <a:off x="8765113" y="6280727"/>
            <a:ext cx="3179618"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900" kern="1200" dirty="0">
                <a:solidFill>
                  <a:schemeClr val="tx1"/>
                </a:solidFill>
                <a:effectLst/>
                <a:latin typeface="Arvo" panose="02000000000000000000" pitchFamily="2" charset="77"/>
                <a:ea typeface="+mn-ea"/>
                <a:cs typeface="+mn-cs"/>
              </a:rPr>
              <a:t>Levla är ett hälsoprojekt för barn och unga på initiativ</a:t>
            </a:r>
            <a:br>
              <a:rPr lang="sv-SE" sz="900" kern="1200" dirty="0">
                <a:solidFill>
                  <a:schemeClr val="tx1"/>
                </a:solidFill>
                <a:effectLst/>
                <a:latin typeface="Arvo" panose="02000000000000000000" pitchFamily="2" charset="77"/>
                <a:ea typeface="+mn-ea"/>
                <a:cs typeface="+mn-cs"/>
              </a:rPr>
            </a:br>
            <a:r>
              <a:rPr lang="sv-SE" sz="900" kern="1200" dirty="0">
                <a:solidFill>
                  <a:schemeClr val="tx1"/>
                </a:solidFill>
                <a:effectLst/>
                <a:latin typeface="Arvo" panose="02000000000000000000" pitchFamily="2" charset="77"/>
                <a:ea typeface="+mn-ea"/>
                <a:cs typeface="+mn-cs"/>
              </a:rPr>
              <a:t>av Regionalt cancercentrun Stockholm Gotland</a:t>
            </a:r>
          </a:p>
          <a:p>
            <a:endParaRPr lang="sv-SE" dirty="0"/>
          </a:p>
        </p:txBody>
      </p:sp>
      <p:sp>
        <p:nvSpPr>
          <p:cNvPr id="12" name="Rubrik 1">
            <a:extLst>
              <a:ext uri="{FF2B5EF4-FFF2-40B4-BE49-F238E27FC236}">
                <a16:creationId xmlns:a16="http://schemas.microsoft.com/office/drawing/2014/main" id="{E1BE56A4-42C5-194D-8BCF-0AA352AE0808}"/>
              </a:ext>
            </a:extLst>
          </p:cNvPr>
          <p:cNvSpPr>
            <a:spLocks noGrp="1"/>
          </p:cNvSpPr>
          <p:nvPr>
            <p:ph type="title"/>
          </p:nvPr>
        </p:nvSpPr>
        <p:spPr>
          <a:xfrm>
            <a:off x="838200" y="904997"/>
            <a:ext cx="10515600" cy="1325563"/>
          </a:xfrm>
        </p:spPr>
        <p:txBody>
          <a:bodyPr/>
          <a:lstStyle/>
          <a:p>
            <a:r>
              <a:rPr lang="sv-SE"/>
              <a:t>Klicka här för att ändra mall för rubrikformat</a:t>
            </a:r>
          </a:p>
        </p:txBody>
      </p:sp>
    </p:spTree>
    <p:extLst>
      <p:ext uri="{BB962C8B-B14F-4D97-AF65-F5344CB8AC3E}">
        <p14:creationId xmlns:p14="http://schemas.microsoft.com/office/powerpoint/2010/main" val="12746294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5EA4EEB-70E5-FD49-B19E-AB713BDA0357}"/>
              </a:ext>
            </a:extLst>
          </p:cNvPr>
          <p:cNvSpPr>
            <a:spLocks noGrp="1"/>
          </p:cNvSpPr>
          <p:nvPr>
            <p:ph type="dt" sz="half" idx="10"/>
          </p:nvPr>
        </p:nvSpPr>
        <p:spPr/>
        <p:txBody>
          <a:bodyPr/>
          <a:lstStyle/>
          <a:p>
            <a:fld id="{59C435BE-F30E-774C-975B-8FBD2D3F42B4}" type="datetimeFigureOut">
              <a:rPr lang="sv-SE" smtClean="0"/>
              <a:t>2023-04-28</a:t>
            </a:fld>
            <a:endParaRPr lang="sv-SE" dirty="0"/>
          </a:p>
        </p:txBody>
      </p:sp>
      <p:sp>
        <p:nvSpPr>
          <p:cNvPr id="4" name="Platshållare för sidfot 3">
            <a:extLst>
              <a:ext uri="{FF2B5EF4-FFF2-40B4-BE49-F238E27FC236}">
                <a16:creationId xmlns:a16="http://schemas.microsoft.com/office/drawing/2014/main" id="{477C4AE6-FB52-1845-A9A5-6BC490793545}"/>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ACDDAFB1-9781-AF46-ADE0-6E3C31F31F38}"/>
              </a:ext>
            </a:extLst>
          </p:cNvPr>
          <p:cNvSpPr>
            <a:spLocks noGrp="1"/>
          </p:cNvSpPr>
          <p:nvPr>
            <p:ph type="sldNum" sz="quarter" idx="12"/>
          </p:nvPr>
        </p:nvSpPr>
        <p:spPr/>
        <p:txBody>
          <a:bodyPr/>
          <a:lstStyle/>
          <a:p>
            <a:fld id="{365F8528-AA18-C149-8731-0FF2A076D73C}" type="slidenum">
              <a:rPr lang="sv-SE" smtClean="0"/>
              <a:t>‹#›</a:t>
            </a:fld>
            <a:endParaRPr lang="sv-SE" dirty="0"/>
          </a:p>
        </p:txBody>
      </p:sp>
      <p:pic>
        <p:nvPicPr>
          <p:cNvPr id="8" name="Bildobjekt 7">
            <a:extLst>
              <a:ext uri="{FF2B5EF4-FFF2-40B4-BE49-F238E27FC236}">
                <a16:creationId xmlns:a16="http://schemas.microsoft.com/office/drawing/2014/main" id="{0FE7ED77-1C5F-6C43-891A-52AA8AAD0AA2}"/>
              </a:ext>
            </a:extLst>
          </p:cNvPr>
          <p:cNvPicPr>
            <a:picLocks noChangeAspect="1"/>
          </p:cNvPicPr>
          <p:nvPr userDrawn="1"/>
        </p:nvPicPr>
        <p:blipFill>
          <a:blip r:embed="rId2"/>
          <a:stretch>
            <a:fillRect/>
          </a:stretch>
        </p:blipFill>
        <p:spPr>
          <a:xfrm>
            <a:off x="8325993" y="6212464"/>
            <a:ext cx="351296" cy="501650"/>
          </a:xfrm>
          <a:prstGeom prst="rect">
            <a:avLst/>
          </a:prstGeom>
        </p:spPr>
      </p:pic>
      <p:sp>
        <p:nvSpPr>
          <p:cNvPr id="9" name="textruta 8">
            <a:extLst>
              <a:ext uri="{FF2B5EF4-FFF2-40B4-BE49-F238E27FC236}">
                <a16:creationId xmlns:a16="http://schemas.microsoft.com/office/drawing/2014/main" id="{8FC348C4-38C7-744F-A56A-AD0F7327FBB6}"/>
              </a:ext>
            </a:extLst>
          </p:cNvPr>
          <p:cNvSpPr txBox="1"/>
          <p:nvPr userDrawn="1"/>
        </p:nvSpPr>
        <p:spPr>
          <a:xfrm>
            <a:off x="8765113" y="6280727"/>
            <a:ext cx="3179618"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900" kern="1200" dirty="0">
                <a:solidFill>
                  <a:schemeClr val="tx1"/>
                </a:solidFill>
                <a:effectLst/>
                <a:latin typeface="Arvo" panose="02000000000000000000" pitchFamily="2" charset="77"/>
                <a:ea typeface="+mn-ea"/>
                <a:cs typeface="+mn-cs"/>
              </a:rPr>
              <a:t>Levla är ett hälsoprojekt för barn och unga på initiativ</a:t>
            </a:r>
            <a:br>
              <a:rPr lang="sv-SE" sz="900" kern="1200" dirty="0">
                <a:solidFill>
                  <a:schemeClr val="tx1"/>
                </a:solidFill>
                <a:effectLst/>
                <a:latin typeface="Arvo" panose="02000000000000000000" pitchFamily="2" charset="77"/>
                <a:ea typeface="+mn-ea"/>
                <a:cs typeface="+mn-cs"/>
              </a:rPr>
            </a:br>
            <a:r>
              <a:rPr lang="sv-SE" sz="900" kern="1200" dirty="0">
                <a:solidFill>
                  <a:schemeClr val="tx1"/>
                </a:solidFill>
                <a:effectLst/>
                <a:latin typeface="Arvo" panose="02000000000000000000" pitchFamily="2" charset="77"/>
                <a:ea typeface="+mn-ea"/>
                <a:cs typeface="+mn-cs"/>
              </a:rPr>
              <a:t>av Regionalt cancercentrun Stockholm Gotland</a:t>
            </a:r>
          </a:p>
          <a:p>
            <a:endParaRPr lang="sv-SE" dirty="0"/>
          </a:p>
        </p:txBody>
      </p:sp>
      <p:sp>
        <p:nvSpPr>
          <p:cNvPr id="10" name="Rubrik 1">
            <a:extLst>
              <a:ext uri="{FF2B5EF4-FFF2-40B4-BE49-F238E27FC236}">
                <a16:creationId xmlns:a16="http://schemas.microsoft.com/office/drawing/2014/main" id="{DF7AB53C-8DC2-F549-AD97-485E93DFEEE4}"/>
              </a:ext>
            </a:extLst>
          </p:cNvPr>
          <p:cNvSpPr>
            <a:spLocks noGrp="1"/>
          </p:cNvSpPr>
          <p:nvPr>
            <p:ph type="title"/>
          </p:nvPr>
        </p:nvSpPr>
        <p:spPr>
          <a:xfrm>
            <a:off x="838200" y="904997"/>
            <a:ext cx="10515600" cy="1325563"/>
          </a:xfrm>
        </p:spPr>
        <p:txBody>
          <a:bodyPr/>
          <a:lstStyle/>
          <a:p>
            <a:r>
              <a:rPr lang="sv-SE"/>
              <a:t>Klicka här för att ändra mall för rubrikformat</a:t>
            </a:r>
          </a:p>
        </p:txBody>
      </p:sp>
    </p:spTree>
    <p:extLst>
      <p:ext uri="{BB962C8B-B14F-4D97-AF65-F5344CB8AC3E}">
        <p14:creationId xmlns:p14="http://schemas.microsoft.com/office/powerpoint/2010/main" val="13876565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6DD1BB4-A597-424B-9A2A-AE6DDC50EA8B}"/>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CBB9DC8D-A597-B54D-BE98-35FE3E051C89}"/>
              </a:ext>
            </a:extLst>
          </p:cNvPr>
          <p:cNvSpPr>
            <a:spLocks noGrp="1"/>
          </p:cNvSpPr>
          <p:nvPr>
            <p:ph idx="1"/>
          </p:nvPr>
        </p:nvSpPr>
        <p:spPr>
          <a:xfrm>
            <a:off x="5183188" y="987425"/>
            <a:ext cx="6172200" cy="4873625"/>
          </a:xfrm>
        </p:spPr>
        <p:txBody>
          <a:bodyPr/>
          <a:lstStyle>
            <a:lvl1pPr>
              <a:buFont typeface="Arial" panose="020B0604020202020204" pitchFamily="34" charset="0"/>
              <a:buChar char="•"/>
              <a:defRPr sz="2400"/>
            </a:lvl1pPr>
            <a:lvl2pPr>
              <a:buFont typeface="Arial" panose="020B0604020202020204" pitchFamily="34" charset="0"/>
              <a:buChar char="•"/>
              <a:defRPr sz="2000"/>
            </a:lvl2pPr>
            <a:lvl3pPr>
              <a:buFont typeface="Arial" panose="020B0604020202020204" pitchFamily="34" charset="0"/>
              <a:buChar char="•"/>
              <a:defRPr sz="1600"/>
            </a:lvl3pPr>
            <a:lvl4pPr>
              <a:buFont typeface="Arial" panose="020B0604020202020204" pitchFamily="34" charset="0"/>
              <a:buChar char="•"/>
              <a:defRPr sz="1400"/>
            </a:lvl4pPr>
            <a:lvl5pPr>
              <a:buFont typeface="Arial" panose="020B0604020202020204" pitchFamily="34" charset="0"/>
              <a:buChar char="•"/>
              <a:defRPr sz="12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6A445967-B221-3F4F-A7C9-C33142ED9AA5}"/>
              </a:ext>
            </a:extLst>
          </p:cNvPr>
          <p:cNvSpPr>
            <a:spLocks noGrp="1"/>
          </p:cNvSpPr>
          <p:nvPr>
            <p:ph type="body" sz="half" idx="2"/>
          </p:nvPr>
        </p:nvSpPr>
        <p:spPr>
          <a:xfrm>
            <a:off x="839788" y="2186353"/>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E4F77F98-123E-9D49-BE51-BAD325BDE0B0}"/>
              </a:ext>
            </a:extLst>
          </p:cNvPr>
          <p:cNvSpPr>
            <a:spLocks noGrp="1"/>
          </p:cNvSpPr>
          <p:nvPr>
            <p:ph type="dt" sz="half" idx="10"/>
          </p:nvPr>
        </p:nvSpPr>
        <p:spPr/>
        <p:txBody>
          <a:bodyPr/>
          <a:lstStyle/>
          <a:p>
            <a:fld id="{59C435BE-F30E-774C-975B-8FBD2D3F42B4}" type="datetimeFigureOut">
              <a:rPr lang="sv-SE" smtClean="0"/>
              <a:t>2023-04-28</a:t>
            </a:fld>
            <a:endParaRPr lang="sv-SE" dirty="0"/>
          </a:p>
        </p:txBody>
      </p:sp>
      <p:sp>
        <p:nvSpPr>
          <p:cNvPr id="6" name="Platshållare för sidfot 5">
            <a:extLst>
              <a:ext uri="{FF2B5EF4-FFF2-40B4-BE49-F238E27FC236}">
                <a16:creationId xmlns:a16="http://schemas.microsoft.com/office/drawing/2014/main" id="{9A2706A0-A28A-9647-AF43-6379AA2800FB}"/>
              </a:ext>
            </a:extLst>
          </p:cNvPr>
          <p:cNvSpPr>
            <a:spLocks noGrp="1"/>
          </p:cNvSpPr>
          <p:nvPr>
            <p:ph type="ftr" sz="quarter" idx="11"/>
          </p:nvPr>
        </p:nvSpPr>
        <p:spPr/>
        <p:txBody>
          <a:bodyPr/>
          <a:lstStyle/>
          <a:p>
            <a:endParaRPr lang="sv-SE" dirty="0"/>
          </a:p>
        </p:txBody>
      </p:sp>
      <p:sp>
        <p:nvSpPr>
          <p:cNvPr id="7" name="Platshållare för bildnummer 6">
            <a:extLst>
              <a:ext uri="{FF2B5EF4-FFF2-40B4-BE49-F238E27FC236}">
                <a16:creationId xmlns:a16="http://schemas.microsoft.com/office/drawing/2014/main" id="{7A102589-BBD9-3448-BE9A-72D0663F99FD}"/>
              </a:ext>
            </a:extLst>
          </p:cNvPr>
          <p:cNvSpPr>
            <a:spLocks noGrp="1"/>
          </p:cNvSpPr>
          <p:nvPr>
            <p:ph type="sldNum" sz="quarter" idx="12"/>
          </p:nvPr>
        </p:nvSpPr>
        <p:spPr/>
        <p:txBody>
          <a:bodyPr/>
          <a:lstStyle/>
          <a:p>
            <a:fld id="{365F8528-AA18-C149-8731-0FF2A076D73C}" type="slidenum">
              <a:rPr lang="sv-SE" smtClean="0"/>
              <a:t>‹#›</a:t>
            </a:fld>
            <a:endParaRPr lang="sv-SE" dirty="0"/>
          </a:p>
        </p:txBody>
      </p:sp>
      <p:pic>
        <p:nvPicPr>
          <p:cNvPr id="10" name="Bildobjekt 9">
            <a:extLst>
              <a:ext uri="{FF2B5EF4-FFF2-40B4-BE49-F238E27FC236}">
                <a16:creationId xmlns:a16="http://schemas.microsoft.com/office/drawing/2014/main" id="{6B2034F7-27BB-2C44-9B73-F8BCB6D5D31E}"/>
              </a:ext>
            </a:extLst>
          </p:cNvPr>
          <p:cNvPicPr>
            <a:picLocks noChangeAspect="1"/>
          </p:cNvPicPr>
          <p:nvPr userDrawn="1"/>
        </p:nvPicPr>
        <p:blipFill>
          <a:blip r:embed="rId2"/>
          <a:stretch>
            <a:fillRect/>
          </a:stretch>
        </p:blipFill>
        <p:spPr>
          <a:xfrm>
            <a:off x="8325993" y="6212464"/>
            <a:ext cx="351296" cy="501650"/>
          </a:xfrm>
          <a:prstGeom prst="rect">
            <a:avLst/>
          </a:prstGeom>
        </p:spPr>
      </p:pic>
      <p:sp>
        <p:nvSpPr>
          <p:cNvPr id="11" name="textruta 10">
            <a:extLst>
              <a:ext uri="{FF2B5EF4-FFF2-40B4-BE49-F238E27FC236}">
                <a16:creationId xmlns:a16="http://schemas.microsoft.com/office/drawing/2014/main" id="{FF10A461-A8BA-484B-9E6A-22C55C6778AD}"/>
              </a:ext>
            </a:extLst>
          </p:cNvPr>
          <p:cNvSpPr txBox="1"/>
          <p:nvPr userDrawn="1"/>
        </p:nvSpPr>
        <p:spPr>
          <a:xfrm>
            <a:off x="8765113" y="6280727"/>
            <a:ext cx="3179618"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900" kern="1200" dirty="0">
                <a:solidFill>
                  <a:schemeClr val="tx1"/>
                </a:solidFill>
                <a:effectLst/>
                <a:latin typeface="Arvo" panose="02000000000000000000" pitchFamily="2" charset="77"/>
                <a:ea typeface="+mn-ea"/>
                <a:cs typeface="+mn-cs"/>
              </a:rPr>
              <a:t>Levla är ett hälsoprojekt för barn och unga på initiativ</a:t>
            </a:r>
            <a:br>
              <a:rPr lang="sv-SE" sz="900" kern="1200" dirty="0">
                <a:solidFill>
                  <a:schemeClr val="tx1"/>
                </a:solidFill>
                <a:effectLst/>
                <a:latin typeface="Arvo" panose="02000000000000000000" pitchFamily="2" charset="77"/>
                <a:ea typeface="+mn-ea"/>
                <a:cs typeface="+mn-cs"/>
              </a:rPr>
            </a:br>
            <a:r>
              <a:rPr lang="sv-SE" sz="900" kern="1200" dirty="0">
                <a:solidFill>
                  <a:schemeClr val="tx1"/>
                </a:solidFill>
                <a:effectLst/>
                <a:latin typeface="Arvo" panose="02000000000000000000" pitchFamily="2" charset="77"/>
                <a:ea typeface="+mn-ea"/>
                <a:cs typeface="+mn-cs"/>
              </a:rPr>
              <a:t>av Regionalt cancercentrun Stockholm Gotland</a:t>
            </a:r>
          </a:p>
          <a:p>
            <a:endParaRPr lang="sv-SE" dirty="0"/>
          </a:p>
        </p:txBody>
      </p:sp>
    </p:spTree>
    <p:extLst>
      <p:ext uri="{BB962C8B-B14F-4D97-AF65-F5344CB8AC3E}">
        <p14:creationId xmlns:p14="http://schemas.microsoft.com/office/powerpoint/2010/main" val="24431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581BBB5-9C75-D748-9F3F-4BF160AB3713}"/>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92E9DC48-51F1-3F4A-8FD7-6DF170835ED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dirty="0"/>
          </a:p>
        </p:txBody>
      </p:sp>
      <p:sp>
        <p:nvSpPr>
          <p:cNvPr id="4" name="Platshållare för text 3">
            <a:extLst>
              <a:ext uri="{FF2B5EF4-FFF2-40B4-BE49-F238E27FC236}">
                <a16:creationId xmlns:a16="http://schemas.microsoft.com/office/drawing/2014/main" id="{24DFE0F5-F077-764D-916C-612A2AB32F91}"/>
              </a:ext>
            </a:extLst>
          </p:cNvPr>
          <p:cNvSpPr>
            <a:spLocks noGrp="1"/>
          </p:cNvSpPr>
          <p:nvPr>
            <p:ph type="body" sz="half" idx="2"/>
          </p:nvPr>
        </p:nvSpPr>
        <p:spPr>
          <a:xfrm>
            <a:off x="839788" y="217463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9E1509A0-AAD1-CC43-BD48-DFDE1C61FC36}"/>
              </a:ext>
            </a:extLst>
          </p:cNvPr>
          <p:cNvSpPr>
            <a:spLocks noGrp="1"/>
          </p:cNvSpPr>
          <p:nvPr>
            <p:ph type="dt" sz="half" idx="10"/>
          </p:nvPr>
        </p:nvSpPr>
        <p:spPr/>
        <p:txBody>
          <a:bodyPr/>
          <a:lstStyle/>
          <a:p>
            <a:fld id="{59C435BE-F30E-774C-975B-8FBD2D3F42B4}" type="datetimeFigureOut">
              <a:rPr lang="sv-SE" smtClean="0"/>
              <a:t>2023-04-28</a:t>
            </a:fld>
            <a:endParaRPr lang="sv-SE" dirty="0"/>
          </a:p>
        </p:txBody>
      </p:sp>
      <p:sp>
        <p:nvSpPr>
          <p:cNvPr id="6" name="Platshållare för sidfot 5">
            <a:extLst>
              <a:ext uri="{FF2B5EF4-FFF2-40B4-BE49-F238E27FC236}">
                <a16:creationId xmlns:a16="http://schemas.microsoft.com/office/drawing/2014/main" id="{C22481D9-BD50-DB46-8BF1-402212036642}"/>
              </a:ext>
            </a:extLst>
          </p:cNvPr>
          <p:cNvSpPr>
            <a:spLocks noGrp="1"/>
          </p:cNvSpPr>
          <p:nvPr>
            <p:ph type="ftr" sz="quarter" idx="11"/>
          </p:nvPr>
        </p:nvSpPr>
        <p:spPr/>
        <p:txBody>
          <a:bodyPr/>
          <a:lstStyle/>
          <a:p>
            <a:endParaRPr lang="sv-SE" dirty="0"/>
          </a:p>
        </p:txBody>
      </p:sp>
      <p:sp>
        <p:nvSpPr>
          <p:cNvPr id="7" name="Platshållare för bildnummer 6">
            <a:extLst>
              <a:ext uri="{FF2B5EF4-FFF2-40B4-BE49-F238E27FC236}">
                <a16:creationId xmlns:a16="http://schemas.microsoft.com/office/drawing/2014/main" id="{BFA41F5C-0E79-A048-8E4A-C61A8B157355}"/>
              </a:ext>
            </a:extLst>
          </p:cNvPr>
          <p:cNvSpPr>
            <a:spLocks noGrp="1"/>
          </p:cNvSpPr>
          <p:nvPr>
            <p:ph type="sldNum" sz="quarter" idx="12"/>
          </p:nvPr>
        </p:nvSpPr>
        <p:spPr/>
        <p:txBody>
          <a:bodyPr/>
          <a:lstStyle/>
          <a:p>
            <a:fld id="{365F8528-AA18-C149-8731-0FF2A076D73C}" type="slidenum">
              <a:rPr lang="sv-SE" smtClean="0"/>
              <a:t>‹#›</a:t>
            </a:fld>
            <a:endParaRPr lang="sv-SE" dirty="0"/>
          </a:p>
        </p:txBody>
      </p:sp>
      <p:pic>
        <p:nvPicPr>
          <p:cNvPr id="10" name="Bildobjekt 9">
            <a:extLst>
              <a:ext uri="{FF2B5EF4-FFF2-40B4-BE49-F238E27FC236}">
                <a16:creationId xmlns:a16="http://schemas.microsoft.com/office/drawing/2014/main" id="{A4C0F801-595F-E64C-B2D7-B634D7023506}"/>
              </a:ext>
            </a:extLst>
          </p:cNvPr>
          <p:cNvPicPr>
            <a:picLocks noChangeAspect="1"/>
          </p:cNvPicPr>
          <p:nvPr userDrawn="1"/>
        </p:nvPicPr>
        <p:blipFill>
          <a:blip r:embed="rId2"/>
          <a:stretch>
            <a:fillRect/>
          </a:stretch>
        </p:blipFill>
        <p:spPr>
          <a:xfrm>
            <a:off x="8325993" y="6212464"/>
            <a:ext cx="351296" cy="501650"/>
          </a:xfrm>
          <a:prstGeom prst="rect">
            <a:avLst/>
          </a:prstGeom>
        </p:spPr>
      </p:pic>
      <p:sp>
        <p:nvSpPr>
          <p:cNvPr id="11" name="textruta 10">
            <a:extLst>
              <a:ext uri="{FF2B5EF4-FFF2-40B4-BE49-F238E27FC236}">
                <a16:creationId xmlns:a16="http://schemas.microsoft.com/office/drawing/2014/main" id="{966272BA-F384-1246-81A0-E17AE8F1E420}"/>
              </a:ext>
            </a:extLst>
          </p:cNvPr>
          <p:cNvSpPr txBox="1"/>
          <p:nvPr userDrawn="1"/>
        </p:nvSpPr>
        <p:spPr>
          <a:xfrm>
            <a:off x="8765113" y="6280727"/>
            <a:ext cx="3179618"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900" kern="1200" dirty="0">
                <a:solidFill>
                  <a:schemeClr val="tx1"/>
                </a:solidFill>
                <a:effectLst/>
                <a:latin typeface="Arvo" panose="02000000000000000000" pitchFamily="2" charset="77"/>
                <a:ea typeface="+mn-ea"/>
                <a:cs typeface="+mn-cs"/>
              </a:rPr>
              <a:t>Levla är ett hälsoprojekt för barn och unga på initiativ</a:t>
            </a:r>
            <a:br>
              <a:rPr lang="sv-SE" sz="900" kern="1200" dirty="0">
                <a:solidFill>
                  <a:schemeClr val="tx1"/>
                </a:solidFill>
                <a:effectLst/>
                <a:latin typeface="Arvo" panose="02000000000000000000" pitchFamily="2" charset="77"/>
                <a:ea typeface="+mn-ea"/>
                <a:cs typeface="+mn-cs"/>
              </a:rPr>
            </a:br>
            <a:r>
              <a:rPr lang="sv-SE" sz="900" kern="1200" dirty="0">
                <a:solidFill>
                  <a:schemeClr val="tx1"/>
                </a:solidFill>
                <a:effectLst/>
                <a:latin typeface="Arvo" panose="02000000000000000000" pitchFamily="2" charset="77"/>
                <a:ea typeface="+mn-ea"/>
                <a:cs typeface="+mn-cs"/>
              </a:rPr>
              <a:t>av Regionalt cancercentrun Stockholm Gotland</a:t>
            </a:r>
          </a:p>
          <a:p>
            <a:endParaRPr lang="sv-SE" dirty="0"/>
          </a:p>
        </p:txBody>
      </p:sp>
    </p:spTree>
    <p:extLst>
      <p:ext uri="{BB962C8B-B14F-4D97-AF65-F5344CB8AC3E}">
        <p14:creationId xmlns:p14="http://schemas.microsoft.com/office/powerpoint/2010/main" val="11059750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5_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5E2BA523-6B8E-A140-A760-90D13F931E1B}"/>
              </a:ext>
            </a:extLst>
          </p:cNvPr>
          <p:cNvSpPr>
            <a:spLocks noGrp="1"/>
          </p:cNvSpPr>
          <p:nvPr>
            <p:ph type="dt" sz="half" idx="10"/>
          </p:nvPr>
        </p:nvSpPr>
        <p:spPr/>
        <p:txBody>
          <a:bodyPr/>
          <a:lstStyle/>
          <a:p>
            <a:fld id="{59C435BE-F30E-774C-975B-8FBD2D3F42B4}" type="datetimeFigureOut">
              <a:rPr lang="sv-SE" smtClean="0"/>
              <a:t>2023-04-28</a:t>
            </a:fld>
            <a:endParaRPr lang="sv-SE" dirty="0"/>
          </a:p>
        </p:txBody>
      </p:sp>
      <p:sp>
        <p:nvSpPr>
          <p:cNvPr id="3" name="Platshållare för sidfot 2">
            <a:extLst>
              <a:ext uri="{FF2B5EF4-FFF2-40B4-BE49-F238E27FC236}">
                <a16:creationId xmlns:a16="http://schemas.microsoft.com/office/drawing/2014/main" id="{B862F89B-7681-B246-A633-80786CEA0C65}"/>
              </a:ext>
            </a:extLst>
          </p:cNvPr>
          <p:cNvSpPr>
            <a:spLocks noGrp="1"/>
          </p:cNvSpPr>
          <p:nvPr>
            <p:ph type="ftr" sz="quarter" idx="11"/>
          </p:nvPr>
        </p:nvSpPr>
        <p:spPr/>
        <p:txBody>
          <a:bodyPr/>
          <a:lstStyle/>
          <a:p>
            <a:endParaRPr lang="sv-SE" dirty="0"/>
          </a:p>
        </p:txBody>
      </p:sp>
      <p:sp>
        <p:nvSpPr>
          <p:cNvPr id="4" name="Platshållare för bildnummer 3">
            <a:extLst>
              <a:ext uri="{FF2B5EF4-FFF2-40B4-BE49-F238E27FC236}">
                <a16:creationId xmlns:a16="http://schemas.microsoft.com/office/drawing/2014/main" id="{65D4B475-031B-EE44-905F-14AD8DB4A6D7}"/>
              </a:ext>
            </a:extLst>
          </p:cNvPr>
          <p:cNvSpPr>
            <a:spLocks noGrp="1"/>
          </p:cNvSpPr>
          <p:nvPr>
            <p:ph type="sldNum" sz="quarter" idx="12"/>
          </p:nvPr>
        </p:nvSpPr>
        <p:spPr/>
        <p:txBody>
          <a:bodyPr/>
          <a:lstStyle/>
          <a:p>
            <a:fld id="{365F8528-AA18-C149-8731-0FF2A076D73C}" type="slidenum">
              <a:rPr lang="sv-SE" smtClean="0"/>
              <a:t>‹#›</a:t>
            </a:fld>
            <a:endParaRPr lang="sv-SE" dirty="0"/>
          </a:p>
        </p:txBody>
      </p:sp>
      <p:sp>
        <p:nvSpPr>
          <p:cNvPr id="10" name="Platshållare för text 9">
            <a:extLst>
              <a:ext uri="{FF2B5EF4-FFF2-40B4-BE49-F238E27FC236}">
                <a16:creationId xmlns:a16="http://schemas.microsoft.com/office/drawing/2014/main" id="{3985D640-F9F6-BF48-8206-0D1B46B5C86D}"/>
              </a:ext>
            </a:extLst>
          </p:cNvPr>
          <p:cNvSpPr>
            <a:spLocks noGrp="1"/>
          </p:cNvSpPr>
          <p:nvPr>
            <p:ph type="body" sz="quarter" idx="13" hasCustomPrompt="1"/>
          </p:nvPr>
        </p:nvSpPr>
        <p:spPr>
          <a:xfrm>
            <a:off x="921327" y="2668725"/>
            <a:ext cx="5884863" cy="2978150"/>
          </a:xfrm>
        </p:spPr>
        <p:txBody>
          <a:bodyPr/>
          <a:lstStyle>
            <a:lvl1pPr algn="l">
              <a:buNone/>
              <a:defRPr sz="1600"/>
            </a:lvl1pPr>
          </a:lstStyle>
          <a:p>
            <a:pPr lvl="0"/>
            <a:r>
              <a:rPr lang="sv-SE"/>
              <a:t>Skriv din text här…</a:t>
            </a:r>
          </a:p>
        </p:txBody>
      </p:sp>
      <p:sp>
        <p:nvSpPr>
          <p:cNvPr id="11" name="Rubrik 1">
            <a:extLst>
              <a:ext uri="{FF2B5EF4-FFF2-40B4-BE49-F238E27FC236}">
                <a16:creationId xmlns:a16="http://schemas.microsoft.com/office/drawing/2014/main" id="{21F01950-C15F-474B-9363-3E42EEC36B92}"/>
              </a:ext>
            </a:extLst>
          </p:cNvPr>
          <p:cNvSpPr>
            <a:spLocks noGrp="1"/>
          </p:cNvSpPr>
          <p:nvPr>
            <p:ph type="title"/>
          </p:nvPr>
        </p:nvSpPr>
        <p:spPr>
          <a:xfrm>
            <a:off x="838200" y="892014"/>
            <a:ext cx="10515600" cy="1325563"/>
          </a:xfrm>
        </p:spPr>
        <p:txBody>
          <a:bodyPr/>
          <a:lstStyle/>
          <a:p>
            <a:r>
              <a:rPr lang="sv-SE"/>
              <a:t>Klicka här för att ändra mall för rubrikformat</a:t>
            </a:r>
          </a:p>
        </p:txBody>
      </p:sp>
    </p:spTree>
    <p:extLst>
      <p:ext uri="{BB962C8B-B14F-4D97-AF65-F5344CB8AC3E}">
        <p14:creationId xmlns:p14="http://schemas.microsoft.com/office/powerpoint/2010/main" val="35248322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4_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5E2BA523-6B8E-A140-A760-90D13F931E1B}"/>
              </a:ext>
            </a:extLst>
          </p:cNvPr>
          <p:cNvSpPr>
            <a:spLocks noGrp="1"/>
          </p:cNvSpPr>
          <p:nvPr>
            <p:ph type="dt" sz="half" idx="10"/>
          </p:nvPr>
        </p:nvSpPr>
        <p:spPr/>
        <p:txBody>
          <a:bodyPr/>
          <a:lstStyle/>
          <a:p>
            <a:fld id="{59C435BE-F30E-774C-975B-8FBD2D3F42B4}" type="datetimeFigureOut">
              <a:rPr lang="sv-SE" smtClean="0"/>
              <a:t>2023-04-28</a:t>
            </a:fld>
            <a:endParaRPr lang="sv-SE" dirty="0"/>
          </a:p>
        </p:txBody>
      </p:sp>
      <p:sp>
        <p:nvSpPr>
          <p:cNvPr id="3" name="Platshållare för sidfot 2">
            <a:extLst>
              <a:ext uri="{FF2B5EF4-FFF2-40B4-BE49-F238E27FC236}">
                <a16:creationId xmlns:a16="http://schemas.microsoft.com/office/drawing/2014/main" id="{B862F89B-7681-B246-A633-80786CEA0C65}"/>
              </a:ext>
            </a:extLst>
          </p:cNvPr>
          <p:cNvSpPr>
            <a:spLocks noGrp="1"/>
          </p:cNvSpPr>
          <p:nvPr>
            <p:ph type="ftr" sz="quarter" idx="11"/>
          </p:nvPr>
        </p:nvSpPr>
        <p:spPr/>
        <p:txBody>
          <a:bodyPr/>
          <a:lstStyle/>
          <a:p>
            <a:endParaRPr lang="sv-SE" dirty="0"/>
          </a:p>
        </p:txBody>
      </p:sp>
      <p:sp>
        <p:nvSpPr>
          <p:cNvPr id="4" name="Platshållare för bildnummer 3">
            <a:extLst>
              <a:ext uri="{FF2B5EF4-FFF2-40B4-BE49-F238E27FC236}">
                <a16:creationId xmlns:a16="http://schemas.microsoft.com/office/drawing/2014/main" id="{65D4B475-031B-EE44-905F-14AD8DB4A6D7}"/>
              </a:ext>
            </a:extLst>
          </p:cNvPr>
          <p:cNvSpPr>
            <a:spLocks noGrp="1"/>
          </p:cNvSpPr>
          <p:nvPr>
            <p:ph type="sldNum" sz="quarter" idx="12"/>
          </p:nvPr>
        </p:nvSpPr>
        <p:spPr/>
        <p:txBody>
          <a:bodyPr/>
          <a:lstStyle/>
          <a:p>
            <a:fld id="{365F8528-AA18-C149-8731-0FF2A076D73C}" type="slidenum">
              <a:rPr lang="sv-SE" smtClean="0"/>
              <a:t>‹#›</a:t>
            </a:fld>
            <a:endParaRPr lang="sv-SE" dirty="0"/>
          </a:p>
        </p:txBody>
      </p:sp>
      <p:pic>
        <p:nvPicPr>
          <p:cNvPr id="6" name="Bildobjekt 5">
            <a:extLst>
              <a:ext uri="{FF2B5EF4-FFF2-40B4-BE49-F238E27FC236}">
                <a16:creationId xmlns:a16="http://schemas.microsoft.com/office/drawing/2014/main" id="{54F1D2F7-C207-AB4C-B7AF-727A8D8FB951}"/>
              </a:ext>
            </a:extLst>
          </p:cNvPr>
          <p:cNvPicPr>
            <a:picLocks noChangeAspect="1"/>
          </p:cNvPicPr>
          <p:nvPr userDrawn="1"/>
        </p:nvPicPr>
        <p:blipFill>
          <a:blip r:embed="rId2"/>
          <a:stretch>
            <a:fillRect/>
          </a:stretch>
        </p:blipFill>
        <p:spPr>
          <a:xfrm>
            <a:off x="8325993" y="6212464"/>
            <a:ext cx="351296" cy="501650"/>
          </a:xfrm>
          <a:prstGeom prst="rect">
            <a:avLst/>
          </a:prstGeom>
        </p:spPr>
      </p:pic>
      <p:sp>
        <p:nvSpPr>
          <p:cNvPr id="8" name="textruta 7">
            <a:extLst>
              <a:ext uri="{FF2B5EF4-FFF2-40B4-BE49-F238E27FC236}">
                <a16:creationId xmlns:a16="http://schemas.microsoft.com/office/drawing/2014/main" id="{5E29530B-1401-7743-8358-97742B2FBFFF}"/>
              </a:ext>
            </a:extLst>
          </p:cNvPr>
          <p:cNvSpPr txBox="1"/>
          <p:nvPr userDrawn="1"/>
        </p:nvSpPr>
        <p:spPr>
          <a:xfrm>
            <a:off x="8765113" y="6280727"/>
            <a:ext cx="3179618"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900" kern="1200" dirty="0">
                <a:solidFill>
                  <a:schemeClr val="tx1"/>
                </a:solidFill>
                <a:effectLst/>
                <a:latin typeface="Arvo" panose="02000000000000000000" pitchFamily="2" charset="77"/>
                <a:ea typeface="+mn-ea"/>
                <a:cs typeface="+mn-cs"/>
              </a:rPr>
              <a:t>Levla är ett hälsoprojekt för barn och unga på initiativ</a:t>
            </a:r>
            <a:br>
              <a:rPr lang="sv-SE" sz="900" kern="1200" dirty="0">
                <a:solidFill>
                  <a:schemeClr val="tx1"/>
                </a:solidFill>
                <a:effectLst/>
                <a:latin typeface="Arvo" panose="02000000000000000000" pitchFamily="2" charset="77"/>
                <a:ea typeface="+mn-ea"/>
                <a:cs typeface="+mn-cs"/>
              </a:rPr>
            </a:br>
            <a:r>
              <a:rPr lang="sv-SE" sz="900" kern="1200" dirty="0">
                <a:solidFill>
                  <a:schemeClr val="tx1"/>
                </a:solidFill>
                <a:effectLst/>
                <a:latin typeface="Arvo" panose="02000000000000000000" pitchFamily="2" charset="77"/>
                <a:ea typeface="+mn-ea"/>
                <a:cs typeface="+mn-cs"/>
              </a:rPr>
              <a:t>av Regionalt cancercentrun Stockholm Gotland</a:t>
            </a:r>
          </a:p>
          <a:p>
            <a:endParaRPr lang="sv-SE" dirty="0"/>
          </a:p>
        </p:txBody>
      </p:sp>
    </p:spTree>
    <p:extLst>
      <p:ext uri="{BB962C8B-B14F-4D97-AF65-F5344CB8AC3E}">
        <p14:creationId xmlns:p14="http://schemas.microsoft.com/office/powerpoint/2010/main" val="39878113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1_Tom">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F5824228-1568-F44E-817B-FDA6A8425F37}"/>
              </a:ext>
            </a:extLst>
          </p:cNvPr>
          <p:cNvSpPr/>
          <p:nvPr userDrawn="1"/>
        </p:nvSpPr>
        <p:spPr>
          <a:xfrm>
            <a:off x="0" y="0"/>
            <a:ext cx="12192000" cy="6858000"/>
          </a:xfrm>
          <a:prstGeom prst="rect">
            <a:avLst/>
          </a:prstGeom>
          <a:solidFill>
            <a:srgbClr val="E299B0">
              <a:alpha val="76863"/>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Platshållare för datum 1">
            <a:extLst>
              <a:ext uri="{FF2B5EF4-FFF2-40B4-BE49-F238E27FC236}">
                <a16:creationId xmlns:a16="http://schemas.microsoft.com/office/drawing/2014/main" id="{5E2BA523-6B8E-A140-A760-90D13F931E1B}"/>
              </a:ext>
            </a:extLst>
          </p:cNvPr>
          <p:cNvSpPr>
            <a:spLocks noGrp="1"/>
          </p:cNvSpPr>
          <p:nvPr>
            <p:ph type="dt" sz="half" idx="10"/>
          </p:nvPr>
        </p:nvSpPr>
        <p:spPr/>
        <p:txBody>
          <a:bodyPr/>
          <a:lstStyle/>
          <a:p>
            <a:fld id="{59C435BE-F30E-774C-975B-8FBD2D3F42B4}" type="datetimeFigureOut">
              <a:rPr lang="sv-SE" smtClean="0"/>
              <a:t>2023-04-28</a:t>
            </a:fld>
            <a:endParaRPr lang="sv-SE" dirty="0"/>
          </a:p>
        </p:txBody>
      </p:sp>
      <p:sp>
        <p:nvSpPr>
          <p:cNvPr id="3" name="Platshållare för sidfot 2">
            <a:extLst>
              <a:ext uri="{FF2B5EF4-FFF2-40B4-BE49-F238E27FC236}">
                <a16:creationId xmlns:a16="http://schemas.microsoft.com/office/drawing/2014/main" id="{B862F89B-7681-B246-A633-80786CEA0C65}"/>
              </a:ext>
            </a:extLst>
          </p:cNvPr>
          <p:cNvSpPr>
            <a:spLocks noGrp="1"/>
          </p:cNvSpPr>
          <p:nvPr>
            <p:ph type="ftr" sz="quarter" idx="11"/>
          </p:nvPr>
        </p:nvSpPr>
        <p:spPr/>
        <p:txBody>
          <a:bodyPr/>
          <a:lstStyle/>
          <a:p>
            <a:endParaRPr lang="sv-SE" dirty="0"/>
          </a:p>
        </p:txBody>
      </p:sp>
      <p:sp>
        <p:nvSpPr>
          <p:cNvPr id="4" name="Platshållare för bildnummer 3">
            <a:extLst>
              <a:ext uri="{FF2B5EF4-FFF2-40B4-BE49-F238E27FC236}">
                <a16:creationId xmlns:a16="http://schemas.microsoft.com/office/drawing/2014/main" id="{65D4B475-031B-EE44-905F-14AD8DB4A6D7}"/>
              </a:ext>
            </a:extLst>
          </p:cNvPr>
          <p:cNvSpPr>
            <a:spLocks noGrp="1"/>
          </p:cNvSpPr>
          <p:nvPr>
            <p:ph type="sldNum" sz="quarter" idx="12"/>
          </p:nvPr>
        </p:nvSpPr>
        <p:spPr/>
        <p:txBody>
          <a:bodyPr/>
          <a:lstStyle/>
          <a:p>
            <a:fld id="{365F8528-AA18-C149-8731-0FF2A076D73C}" type="slidenum">
              <a:rPr lang="sv-SE" smtClean="0"/>
              <a:t>‹#›</a:t>
            </a:fld>
            <a:endParaRPr lang="sv-SE" dirty="0"/>
          </a:p>
        </p:txBody>
      </p:sp>
      <p:pic>
        <p:nvPicPr>
          <p:cNvPr id="8" name="Bildobjekt 7">
            <a:extLst>
              <a:ext uri="{FF2B5EF4-FFF2-40B4-BE49-F238E27FC236}">
                <a16:creationId xmlns:a16="http://schemas.microsoft.com/office/drawing/2014/main" id="{DDDD444D-2916-894B-A7E9-D8FA13815743}"/>
              </a:ext>
            </a:extLst>
          </p:cNvPr>
          <p:cNvPicPr>
            <a:picLocks noChangeAspect="1"/>
          </p:cNvPicPr>
          <p:nvPr userDrawn="1"/>
        </p:nvPicPr>
        <p:blipFill>
          <a:blip r:embed="rId2"/>
          <a:stretch>
            <a:fillRect/>
          </a:stretch>
        </p:blipFill>
        <p:spPr>
          <a:xfrm>
            <a:off x="11353800" y="268864"/>
            <a:ext cx="508649" cy="726350"/>
          </a:xfrm>
          <a:prstGeom prst="rect">
            <a:avLst/>
          </a:prstGeom>
        </p:spPr>
      </p:pic>
    </p:spTree>
    <p:extLst>
      <p:ext uri="{BB962C8B-B14F-4D97-AF65-F5344CB8AC3E}">
        <p14:creationId xmlns:p14="http://schemas.microsoft.com/office/powerpoint/2010/main" val="28066790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6_Tom">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F5824228-1568-F44E-817B-FDA6A8425F37}"/>
              </a:ext>
            </a:extLst>
          </p:cNvPr>
          <p:cNvSpPr/>
          <p:nvPr userDrawn="1"/>
        </p:nvSpPr>
        <p:spPr>
          <a:xfrm>
            <a:off x="0" y="0"/>
            <a:ext cx="12192000" cy="6858000"/>
          </a:xfrm>
          <a:prstGeom prst="rect">
            <a:avLst/>
          </a:prstGeom>
          <a:solidFill>
            <a:srgbClr val="F4EAD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Platshållare för datum 1">
            <a:extLst>
              <a:ext uri="{FF2B5EF4-FFF2-40B4-BE49-F238E27FC236}">
                <a16:creationId xmlns:a16="http://schemas.microsoft.com/office/drawing/2014/main" id="{5E2BA523-6B8E-A140-A760-90D13F931E1B}"/>
              </a:ext>
            </a:extLst>
          </p:cNvPr>
          <p:cNvSpPr>
            <a:spLocks noGrp="1"/>
          </p:cNvSpPr>
          <p:nvPr>
            <p:ph type="dt" sz="half" idx="10"/>
          </p:nvPr>
        </p:nvSpPr>
        <p:spPr/>
        <p:txBody>
          <a:bodyPr/>
          <a:lstStyle/>
          <a:p>
            <a:fld id="{59C435BE-F30E-774C-975B-8FBD2D3F42B4}" type="datetimeFigureOut">
              <a:rPr lang="sv-SE" smtClean="0"/>
              <a:t>2023-04-28</a:t>
            </a:fld>
            <a:endParaRPr lang="sv-SE" dirty="0"/>
          </a:p>
        </p:txBody>
      </p:sp>
      <p:sp>
        <p:nvSpPr>
          <p:cNvPr id="3" name="Platshållare för sidfot 2">
            <a:extLst>
              <a:ext uri="{FF2B5EF4-FFF2-40B4-BE49-F238E27FC236}">
                <a16:creationId xmlns:a16="http://schemas.microsoft.com/office/drawing/2014/main" id="{B862F89B-7681-B246-A633-80786CEA0C65}"/>
              </a:ext>
            </a:extLst>
          </p:cNvPr>
          <p:cNvSpPr>
            <a:spLocks noGrp="1"/>
          </p:cNvSpPr>
          <p:nvPr>
            <p:ph type="ftr" sz="quarter" idx="11"/>
          </p:nvPr>
        </p:nvSpPr>
        <p:spPr/>
        <p:txBody>
          <a:bodyPr/>
          <a:lstStyle/>
          <a:p>
            <a:endParaRPr lang="sv-SE" dirty="0"/>
          </a:p>
        </p:txBody>
      </p:sp>
      <p:sp>
        <p:nvSpPr>
          <p:cNvPr id="4" name="Platshållare för bildnummer 3">
            <a:extLst>
              <a:ext uri="{FF2B5EF4-FFF2-40B4-BE49-F238E27FC236}">
                <a16:creationId xmlns:a16="http://schemas.microsoft.com/office/drawing/2014/main" id="{65D4B475-031B-EE44-905F-14AD8DB4A6D7}"/>
              </a:ext>
            </a:extLst>
          </p:cNvPr>
          <p:cNvSpPr>
            <a:spLocks noGrp="1"/>
          </p:cNvSpPr>
          <p:nvPr>
            <p:ph type="sldNum" sz="quarter" idx="12"/>
          </p:nvPr>
        </p:nvSpPr>
        <p:spPr/>
        <p:txBody>
          <a:bodyPr/>
          <a:lstStyle/>
          <a:p>
            <a:fld id="{365F8528-AA18-C149-8731-0FF2A076D73C}" type="slidenum">
              <a:rPr lang="sv-SE" smtClean="0"/>
              <a:t>‹#›</a:t>
            </a:fld>
            <a:endParaRPr lang="sv-SE" dirty="0"/>
          </a:p>
        </p:txBody>
      </p:sp>
      <p:pic>
        <p:nvPicPr>
          <p:cNvPr id="8" name="Bildobjekt 7">
            <a:extLst>
              <a:ext uri="{FF2B5EF4-FFF2-40B4-BE49-F238E27FC236}">
                <a16:creationId xmlns:a16="http://schemas.microsoft.com/office/drawing/2014/main" id="{DDDD444D-2916-894B-A7E9-D8FA13815743}"/>
              </a:ext>
            </a:extLst>
          </p:cNvPr>
          <p:cNvPicPr>
            <a:picLocks noChangeAspect="1"/>
          </p:cNvPicPr>
          <p:nvPr userDrawn="1"/>
        </p:nvPicPr>
        <p:blipFill>
          <a:blip r:embed="rId2"/>
          <a:stretch>
            <a:fillRect/>
          </a:stretch>
        </p:blipFill>
        <p:spPr>
          <a:xfrm>
            <a:off x="11353800" y="268864"/>
            <a:ext cx="508649" cy="726350"/>
          </a:xfrm>
          <a:prstGeom prst="rect">
            <a:avLst/>
          </a:prstGeom>
        </p:spPr>
      </p:pic>
      <p:pic>
        <p:nvPicPr>
          <p:cNvPr id="5" name="Bildobjekt 4">
            <a:extLst>
              <a:ext uri="{FF2B5EF4-FFF2-40B4-BE49-F238E27FC236}">
                <a16:creationId xmlns:a16="http://schemas.microsoft.com/office/drawing/2014/main" id="{C9463E7B-16D1-E462-94A5-FC73FF4CCEA6}"/>
              </a:ext>
            </a:extLst>
          </p:cNvPr>
          <p:cNvPicPr>
            <a:picLocks noChangeAspect="1"/>
          </p:cNvPicPr>
          <p:nvPr userDrawn="1"/>
        </p:nvPicPr>
        <p:blipFill>
          <a:blip r:embed="rId3"/>
          <a:stretch>
            <a:fillRect/>
          </a:stretch>
        </p:blipFill>
        <p:spPr>
          <a:xfrm>
            <a:off x="0" y="136525"/>
            <a:ext cx="4368800" cy="3360615"/>
          </a:xfrm>
          <a:prstGeom prst="rect">
            <a:avLst/>
          </a:prstGeom>
        </p:spPr>
      </p:pic>
    </p:spTree>
    <p:extLst>
      <p:ext uri="{BB962C8B-B14F-4D97-AF65-F5344CB8AC3E}">
        <p14:creationId xmlns:p14="http://schemas.microsoft.com/office/powerpoint/2010/main" val="7759721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3_Tom">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F5824228-1568-F44E-817B-FDA6A8425F37}"/>
              </a:ext>
            </a:extLst>
          </p:cNvPr>
          <p:cNvSpPr/>
          <p:nvPr userDrawn="1"/>
        </p:nvSpPr>
        <p:spPr>
          <a:xfrm>
            <a:off x="0" y="0"/>
            <a:ext cx="12192000" cy="6858000"/>
          </a:xfrm>
          <a:prstGeom prst="rect">
            <a:avLst/>
          </a:prstGeom>
          <a:solidFill>
            <a:srgbClr val="B7D3D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Platshållare för datum 1">
            <a:extLst>
              <a:ext uri="{FF2B5EF4-FFF2-40B4-BE49-F238E27FC236}">
                <a16:creationId xmlns:a16="http://schemas.microsoft.com/office/drawing/2014/main" id="{5E2BA523-6B8E-A140-A760-90D13F931E1B}"/>
              </a:ext>
            </a:extLst>
          </p:cNvPr>
          <p:cNvSpPr>
            <a:spLocks noGrp="1"/>
          </p:cNvSpPr>
          <p:nvPr>
            <p:ph type="dt" sz="half" idx="10"/>
          </p:nvPr>
        </p:nvSpPr>
        <p:spPr/>
        <p:txBody>
          <a:bodyPr/>
          <a:lstStyle/>
          <a:p>
            <a:fld id="{59C435BE-F30E-774C-975B-8FBD2D3F42B4}" type="datetimeFigureOut">
              <a:rPr lang="sv-SE" smtClean="0"/>
              <a:t>2023-04-28</a:t>
            </a:fld>
            <a:endParaRPr lang="sv-SE" dirty="0"/>
          </a:p>
        </p:txBody>
      </p:sp>
      <p:sp>
        <p:nvSpPr>
          <p:cNvPr id="3" name="Platshållare för sidfot 2">
            <a:extLst>
              <a:ext uri="{FF2B5EF4-FFF2-40B4-BE49-F238E27FC236}">
                <a16:creationId xmlns:a16="http://schemas.microsoft.com/office/drawing/2014/main" id="{B862F89B-7681-B246-A633-80786CEA0C65}"/>
              </a:ext>
            </a:extLst>
          </p:cNvPr>
          <p:cNvSpPr>
            <a:spLocks noGrp="1"/>
          </p:cNvSpPr>
          <p:nvPr>
            <p:ph type="ftr" sz="quarter" idx="11"/>
          </p:nvPr>
        </p:nvSpPr>
        <p:spPr/>
        <p:txBody>
          <a:bodyPr/>
          <a:lstStyle/>
          <a:p>
            <a:endParaRPr lang="sv-SE" dirty="0"/>
          </a:p>
        </p:txBody>
      </p:sp>
      <p:sp>
        <p:nvSpPr>
          <p:cNvPr id="4" name="Platshållare för bildnummer 3">
            <a:extLst>
              <a:ext uri="{FF2B5EF4-FFF2-40B4-BE49-F238E27FC236}">
                <a16:creationId xmlns:a16="http://schemas.microsoft.com/office/drawing/2014/main" id="{65D4B475-031B-EE44-905F-14AD8DB4A6D7}"/>
              </a:ext>
            </a:extLst>
          </p:cNvPr>
          <p:cNvSpPr>
            <a:spLocks noGrp="1"/>
          </p:cNvSpPr>
          <p:nvPr>
            <p:ph type="sldNum" sz="quarter" idx="12"/>
          </p:nvPr>
        </p:nvSpPr>
        <p:spPr/>
        <p:txBody>
          <a:bodyPr/>
          <a:lstStyle/>
          <a:p>
            <a:fld id="{365F8528-AA18-C149-8731-0FF2A076D73C}" type="slidenum">
              <a:rPr lang="sv-SE" smtClean="0"/>
              <a:t>‹#›</a:t>
            </a:fld>
            <a:endParaRPr lang="sv-SE" dirty="0"/>
          </a:p>
        </p:txBody>
      </p:sp>
      <p:pic>
        <p:nvPicPr>
          <p:cNvPr id="8" name="Bildobjekt 7">
            <a:extLst>
              <a:ext uri="{FF2B5EF4-FFF2-40B4-BE49-F238E27FC236}">
                <a16:creationId xmlns:a16="http://schemas.microsoft.com/office/drawing/2014/main" id="{125975CB-5229-CC42-8747-93411C9311FB}"/>
              </a:ext>
            </a:extLst>
          </p:cNvPr>
          <p:cNvPicPr>
            <a:picLocks noChangeAspect="1"/>
          </p:cNvPicPr>
          <p:nvPr userDrawn="1"/>
        </p:nvPicPr>
        <p:blipFill>
          <a:blip r:embed="rId2"/>
          <a:stretch>
            <a:fillRect/>
          </a:stretch>
        </p:blipFill>
        <p:spPr>
          <a:xfrm>
            <a:off x="11353800" y="329823"/>
            <a:ext cx="452613" cy="646331"/>
          </a:xfrm>
          <a:prstGeom prst="rect">
            <a:avLst/>
          </a:prstGeom>
        </p:spPr>
      </p:pic>
    </p:spTree>
    <p:extLst>
      <p:ext uri="{BB962C8B-B14F-4D97-AF65-F5344CB8AC3E}">
        <p14:creationId xmlns:p14="http://schemas.microsoft.com/office/powerpoint/2010/main" val="24768202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2_Tom">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F5824228-1568-F44E-817B-FDA6A8425F37}"/>
              </a:ext>
            </a:extLst>
          </p:cNvPr>
          <p:cNvSpPr/>
          <p:nvPr userDrawn="1"/>
        </p:nvSpPr>
        <p:spPr>
          <a:xfrm>
            <a:off x="0" y="0"/>
            <a:ext cx="12192000" cy="6858000"/>
          </a:xfrm>
          <a:prstGeom prst="rect">
            <a:avLst/>
          </a:prstGeom>
          <a:solidFill>
            <a:srgbClr val="A8B6C5">
              <a:alpha val="8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Platshållare för datum 1">
            <a:extLst>
              <a:ext uri="{FF2B5EF4-FFF2-40B4-BE49-F238E27FC236}">
                <a16:creationId xmlns:a16="http://schemas.microsoft.com/office/drawing/2014/main" id="{5E2BA523-6B8E-A140-A760-90D13F931E1B}"/>
              </a:ext>
            </a:extLst>
          </p:cNvPr>
          <p:cNvSpPr>
            <a:spLocks noGrp="1"/>
          </p:cNvSpPr>
          <p:nvPr>
            <p:ph type="dt" sz="half" idx="10"/>
          </p:nvPr>
        </p:nvSpPr>
        <p:spPr/>
        <p:txBody>
          <a:bodyPr/>
          <a:lstStyle/>
          <a:p>
            <a:fld id="{59C435BE-F30E-774C-975B-8FBD2D3F42B4}" type="datetimeFigureOut">
              <a:rPr lang="sv-SE" smtClean="0"/>
              <a:t>2023-04-28</a:t>
            </a:fld>
            <a:endParaRPr lang="sv-SE" dirty="0"/>
          </a:p>
        </p:txBody>
      </p:sp>
      <p:sp>
        <p:nvSpPr>
          <p:cNvPr id="3" name="Platshållare för sidfot 2">
            <a:extLst>
              <a:ext uri="{FF2B5EF4-FFF2-40B4-BE49-F238E27FC236}">
                <a16:creationId xmlns:a16="http://schemas.microsoft.com/office/drawing/2014/main" id="{B862F89B-7681-B246-A633-80786CEA0C65}"/>
              </a:ext>
            </a:extLst>
          </p:cNvPr>
          <p:cNvSpPr>
            <a:spLocks noGrp="1"/>
          </p:cNvSpPr>
          <p:nvPr>
            <p:ph type="ftr" sz="quarter" idx="11"/>
          </p:nvPr>
        </p:nvSpPr>
        <p:spPr/>
        <p:txBody>
          <a:bodyPr/>
          <a:lstStyle/>
          <a:p>
            <a:endParaRPr lang="sv-SE" dirty="0"/>
          </a:p>
        </p:txBody>
      </p:sp>
      <p:pic>
        <p:nvPicPr>
          <p:cNvPr id="8" name="Bildobjekt 7">
            <a:extLst>
              <a:ext uri="{FF2B5EF4-FFF2-40B4-BE49-F238E27FC236}">
                <a16:creationId xmlns:a16="http://schemas.microsoft.com/office/drawing/2014/main" id="{CE976584-1A0C-C245-B3F9-59CB0A8E01B3}"/>
              </a:ext>
            </a:extLst>
          </p:cNvPr>
          <p:cNvPicPr>
            <a:picLocks noChangeAspect="1"/>
          </p:cNvPicPr>
          <p:nvPr userDrawn="1"/>
        </p:nvPicPr>
        <p:blipFill>
          <a:blip r:embed="rId2"/>
          <a:stretch>
            <a:fillRect/>
          </a:stretch>
        </p:blipFill>
        <p:spPr>
          <a:xfrm>
            <a:off x="11252483" y="299343"/>
            <a:ext cx="452613" cy="646331"/>
          </a:xfrm>
          <a:prstGeom prst="rect">
            <a:avLst/>
          </a:prstGeom>
        </p:spPr>
      </p:pic>
    </p:spTree>
    <p:extLst>
      <p:ext uri="{BB962C8B-B14F-4D97-AF65-F5344CB8AC3E}">
        <p14:creationId xmlns:p14="http://schemas.microsoft.com/office/powerpoint/2010/main" val="2264165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3B5DC384-C2D8-4A46-BE5D-725CA600DFE1}"/>
              </a:ext>
            </a:extLst>
          </p:cNvPr>
          <p:cNvSpPr>
            <a:spLocks noGrp="1"/>
          </p:cNvSpPr>
          <p:nvPr>
            <p:ph idx="1"/>
          </p:nvPr>
        </p:nvSpPr>
        <p:spPr>
          <a:xfrm>
            <a:off x="838200" y="2252554"/>
            <a:ext cx="10515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628D6954-DA1D-744D-9B2B-F8B30D644E59}"/>
              </a:ext>
            </a:extLst>
          </p:cNvPr>
          <p:cNvSpPr>
            <a:spLocks noGrp="1"/>
          </p:cNvSpPr>
          <p:nvPr>
            <p:ph type="dt" sz="half" idx="10"/>
          </p:nvPr>
        </p:nvSpPr>
        <p:spPr/>
        <p:txBody>
          <a:bodyPr/>
          <a:lstStyle/>
          <a:p>
            <a:fld id="{59C435BE-F30E-774C-975B-8FBD2D3F42B4}" type="datetimeFigureOut">
              <a:rPr lang="sv-SE" smtClean="0"/>
              <a:t>2023-04-28</a:t>
            </a:fld>
            <a:endParaRPr lang="sv-SE" dirty="0"/>
          </a:p>
        </p:txBody>
      </p:sp>
      <p:sp>
        <p:nvSpPr>
          <p:cNvPr id="5" name="Platshållare för sidfot 4">
            <a:extLst>
              <a:ext uri="{FF2B5EF4-FFF2-40B4-BE49-F238E27FC236}">
                <a16:creationId xmlns:a16="http://schemas.microsoft.com/office/drawing/2014/main" id="{25A8004E-72F0-6144-8E51-2C6AFF9D2B2F}"/>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7D304F22-76F6-5840-BD3A-BC920C3E4C90}"/>
              </a:ext>
            </a:extLst>
          </p:cNvPr>
          <p:cNvSpPr>
            <a:spLocks noGrp="1"/>
          </p:cNvSpPr>
          <p:nvPr>
            <p:ph type="sldNum" sz="quarter" idx="12"/>
          </p:nvPr>
        </p:nvSpPr>
        <p:spPr/>
        <p:txBody>
          <a:bodyPr/>
          <a:lstStyle/>
          <a:p>
            <a:fld id="{365F8528-AA18-C149-8731-0FF2A076D73C}" type="slidenum">
              <a:rPr lang="sv-SE" smtClean="0"/>
              <a:t>‹#›</a:t>
            </a:fld>
            <a:endParaRPr lang="sv-SE" dirty="0"/>
          </a:p>
        </p:txBody>
      </p:sp>
      <p:pic>
        <p:nvPicPr>
          <p:cNvPr id="9" name="Bildobjekt 8">
            <a:extLst>
              <a:ext uri="{FF2B5EF4-FFF2-40B4-BE49-F238E27FC236}">
                <a16:creationId xmlns:a16="http://schemas.microsoft.com/office/drawing/2014/main" id="{3DBA6C31-6D9F-6D48-857E-F699F6374C3D}"/>
              </a:ext>
            </a:extLst>
          </p:cNvPr>
          <p:cNvPicPr>
            <a:picLocks noChangeAspect="1"/>
          </p:cNvPicPr>
          <p:nvPr userDrawn="1"/>
        </p:nvPicPr>
        <p:blipFill>
          <a:blip r:embed="rId2"/>
          <a:stretch>
            <a:fillRect/>
          </a:stretch>
        </p:blipFill>
        <p:spPr>
          <a:xfrm>
            <a:off x="8325993" y="6212464"/>
            <a:ext cx="351296" cy="501650"/>
          </a:xfrm>
          <a:prstGeom prst="rect">
            <a:avLst/>
          </a:prstGeom>
        </p:spPr>
      </p:pic>
      <p:sp>
        <p:nvSpPr>
          <p:cNvPr id="10" name="textruta 9">
            <a:extLst>
              <a:ext uri="{FF2B5EF4-FFF2-40B4-BE49-F238E27FC236}">
                <a16:creationId xmlns:a16="http://schemas.microsoft.com/office/drawing/2014/main" id="{D1B008F6-24D9-D54B-B14F-4801689955BB}"/>
              </a:ext>
            </a:extLst>
          </p:cNvPr>
          <p:cNvSpPr txBox="1"/>
          <p:nvPr userDrawn="1"/>
        </p:nvSpPr>
        <p:spPr>
          <a:xfrm>
            <a:off x="8765113" y="6280727"/>
            <a:ext cx="3179618"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900" kern="1200" dirty="0">
                <a:solidFill>
                  <a:schemeClr val="tx1"/>
                </a:solidFill>
                <a:effectLst/>
                <a:latin typeface="Arvo" panose="02000000000000000000" pitchFamily="2" charset="77"/>
                <a:ea typeface="+mn-ea"/>
                <a:cs typeface="+mn-cs"/>
              </a:rPr>
              <a:t>Levla är ett hälsoprojekt för barn och unga på initiativ</a:t>
            </a:r>
            <a:br>
              <a:rPr lang="sv-SE" sz="900" kern="1200" dirty="0">
                <a:solidFill>
                  <a:schemeClr val="tx1"/>
                </a:solidFill>
                <a:effectLst/>
                <a:latin typeface="Arvo" panose="02000000000000000000" pitchFamily="2" charset="77"/>
                <a:ea typeface="+mn-ea"/>
                <a:cs typeface="+mn-cs"/>
              </a:rPr>
            </a:br>
            <a:r>
              <a:rPr lang="sv-SE" sz="900" kern="1200" dirty="0">
                <a:solidFill>
                  <a:schemeClr val="tx1"/>
                </a:solidFill>
                <a:effectLst/>
                <a:latin typeface="Arvo" panose="02000000000000000000" pitchFamily="2" charset="77"/>
                <a:ea typeface="+mn-ea"/>
                <a:cs typeface="+mn-cs"/>
              </a:rPr>
              <a:t>av Regionalt cancercentrun Stockholm Gotland</a:t>
            </a:r>
          </a:p>
          <a:p>
            <a:endParaRPr lang="sv-SE" dirty="0"/>
          </a:p>
        </p:txBody>
      </p:sp>
      <p:sp>
        <p:nvSpPr>
          <p:cNvPr id="11" name="Rubrik 1">
            <a:extLst>
              <a:ext uri="{FF2B5EF4-FFF2-40B4-BE49-F238E27FC236}">
                <a16:creationId xmlns:a16="http://schemas.microsoft.com/office/drawing/2014/main" id="{E8DC8021-0933-1D42-8F06-FF74B84F44C5}"/>
              </a:ext>
            </a:extLst>
          </p:cNvPr>
          <p:cNvSpPr>
            <a:spLocks noGrp="1"/>
          </p:cNvSpPr>
          <p:nvPr>
            <p:ph type="title"/>
          </p:nvPr>
        </p:nvSpPr>
        <p:spPr>
          <a:xfrm>
            <a:off x="838200" y="904997"/>
            <a:ext cx="10515600" cy="1325563"/>
          </a:xfrm>
        </p:spPr>
        <p:txBody>
          <a:bodyPr/>
          <a:lstStyle/>
          <a:p>
            <a:r>
              <a:rPr lang="sv-SE"/>
              <a:t>Klicka här för att ändra mall för rubrikformat</a:t>
            </a:r>
          </a:p>
        </p:txBody>
      </p:sp>
    </p:spTree>
    <p:extLst>
      <p:ext uri="{BB962C8B-B14F-4D97-AF65-F5344CB8AC3E}">
        <p14:creationId xmlns:p14="http://schemas.microsoft.com/office/powerpoint/2010/main" val="19027129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CC9F38F-3117-6441-BD3E-043E9861A985}"/>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C1B9B122-6331-A748-BCDA-40BC92BEC55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804481E2-0E32-2D40-B14D-8BC48596BED8}"/>
              </a:ext>
            </a:extLst>
          </p:cNvPr>
          <p:cNvSpPr>
            <a:spLocks noGrp="1"/>
          </p:cNvSpPr>
          <p:nvPr>
            <p:ph type="dt" sz="half" idx="10"/>
          </p:nvPr>
        </p:nvSpPr>
        <p:spPr/>
        <p:txBody>
          <a:bodyPr/>
          <a:lstStyle/>
          <a:p>
            <a:fld id="{59C435BE-F30E-774C-975B-8FBD2D3F42B4}" type="datetimeFigureOut">
              <a:rPr lang="sv-SE" smtClean="0"/>
              <a:t>2023-04-28</a:t>
            </a:fld>
            <a:endParaRPr lang="sv-SE" dirty="0"/>
          </a:p>
        </p:txBody>
      </p:sp>
      <p:sp>
        <p:nvSpPr>
          <p:cNvPr id="5" name="Platshållare för sidfot 4">
            <a:extLst>
              <a:ext uri="{FF2B5EF4-FFF2-40B4-BE49-F238E27FC236}">
                <a16:creationId xmlns:a16="http://schemas.microsoft.com/office/drawing/2014/main" id="{B8E09C31-702B-F64E-B83D-693F1303DE30}"/>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99D70B75-9C8A-0748-AA5C-1CE0BE7E5E6D}"/>
              </a:ext>
            </a:extLst>
          </p:cNvPr>
          <p:cNvSpPr>
            <a:spLocks noGrp="1"/>
          </p:cNvSpPr>
          <p:nvPr>
            <p:ph type="sldNum" sz="quarter" idx="12"/>
          </p:nvPr>
        </p:nvSpPr>
        <p:spPr/>
        <p:txBody>
          <a:bodyPr/>
          <a:lstStyle/>
          <a:p>
            <a:fld id="{365F8528-AA18-C149-8731-0FF2A076D73C}" type="slidenum">
              <a:rPr lang="sv-SE" smtClean="0"/>
              <a:t>‹#›</a:t>
            </a:fld>
            <a:endParaRPr lang="sv-SE" dirty="0"/>
          </a:p>
        </p:txBody>
      </p:sp>
      <p:pic>
        <p:nvPicPr>
          <p:cNvPr id="9" name="Bildobjekt 8">
            <a:extLst>
              <a:ext uri="{FF2B5EF4-FFF2-40B4-BE49-F238E27FC236}">
                <a16:creationId xmlns:a16="http://schemas.microsoft.com/office/drawing/2014/main" id="{98D06F92-8F28-F947-BEF6-90A258E7FC28}"/>
              </a:ext>
            </a:extLst>
          </p:cNvPr>
          <p:cNvPicPr>
            <a:picLocks noChangeAspect="1"/>
          </p:cNvPicPr>
          <p:nvPr userDrawn="1"/>
        </p:nvPicPr>
        <p:blipFill>
          <a:blip r:embed="rId2"/>
          <a:stretch>
            <a:fillRect/>
          </a:stretch>
        </p:blipFill>
        <p:spPr>
          <a:xfrm>
            <a:off x="8325993" y="6212464"/>
            <a:ext cx="351296" cy="501650"/>
          </a:xfrm>
          <a:prstGeom prst="rect">
            <a:avLst/>
          </a:prstGeom>
        </p:spPr>
      </p:pic>
      <p:sp>
        <p:nvSpPr>
          <p:cNvPr id="10" name="textruta 9">
            <a:extLst>
              <a:ext uri="{FF2B5EF4-FFF2-40B4-BE49-F238E27FC236}">
                <a16:creationId xmlns:a16="http://schemas.microsoft.com/office/drawing/2014/main" id="{6BC333BA-3158-7F49-B8FE-08E08F0082A1}"/>
              </a:ext>
            </a:extLst>
          </p:cNvPr>
          <p:cNvSpPr txBox="1"/>
          <p:nvPr userDrawn="1"/>
        </p:nvSpPr>
        <p:spPr>
          <a:xfrm>
            <a:off x="8765113" y="6280727"/>
            <a:ext cx="3179618"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900" kern="1200" dirty="0">
                <a:solidFill>
                  <a:schemeClr val="tx1"/>
                </a:solidFill>
                <a:effectLst/>
                <a:latin typeface="Arvo" panose="02000000000000000000" pitchFamily="2" charset="77"/>
                <a:ea typeface="+mn-ea"/>
                <a:cs typeface="+mn-cs"/>
              </a:rPr>
              <a:t>Levla är ett hälsoprojekt för barn och unga på initiativ</a:t>
            </a:r>
            <a:br>
              <a:rPr lang="sv-SE" sz="900" kern="1200" dirty="0">
                <a:solidFill>
                  <a:schemeClr val="tx1"/>
                </a:solidFill>
                <a:effectLst/>
                <a:latin typeface="Arvo" panose="02000000000000000000" pitchFamily="2" charset="77"/>
                <a:ea typeface="+mn-ea"/>
                <a:cs typeface="+mn-cs"/>
              </a:rPr>
            </a:br>
            <a:r>
              <a:rPr lang="sv-SE" sz="900" kern="1200" dirty="0">
                <a:solidFill>
                  <a:schemeClr val="tx1"/>
                </a:solidFill>
                <a:effectLst/>
                <a:latin typeface="Arvo" panose="02000000000000000000" pitchFamily="2" charset="77"/>
                <a:ea typeface="+mn-ea"/>
                <a:cs typeface="+mn-cs"/>
              </a:rPr>
              <a:t>av Regionalt cancercentrun Stockholm Gotland</a:t>
            </a:r>
          </a:p>
          <a:p>
            <a:endParaRPr lang="sv-SE" dirty="0"/>
          </a:p>
        </p:txBody>
      </p:sp>
    </p:spTree>
    <p:extLst>
      <p:ext uri="{BB962C8B-B14F-4D97-AF65-F5344CB8AC3E}">
        <p14:creationId xmlns:p14="http://schemas.microsoft.com/office/powerpoint/2010/main" val="37857235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91A1F6A3-DEA6-F04C-B5DB-53C7BF03935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75B80E22-FF01-6843-B3B9-17744F37FE5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a:extLst>
              <a:ext uri="{FF2B5EF4-FFF2-40B4-BE49-F238E27FC236}">
                <a16:creationId xmlns:a16="http://schemas.microsoft.com/office/drawing/2014/main" id="{F91CD7DE-DF11-254A-9EFA-3F13A6A0BBE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9C435BE-F30E-774C-975B-8FBD2D3F42B4}" type="datetimeFigureOut">
              <a:rPr lang="sv-SE" smtClean="0"/>
              <a:t>2023-04-28</a:t>
            </a:fld>
            <a:endParaRPr lang="sv-SE" dirty="0"/>
          </a:p>
        </p:txBody>
      </p:sp>
      <p:sp>
        <p:nvSpPr>
          <p:cNvPr id="5" name="Platshållare för sidfot 4">
            <a:extLst>
              <a:ext uri="{FF2B5EF4-FFF2-40B4-BE49-F238E27FC236}">
                <a16:creationId xmlns:a16="http://schemas.microsoft.com/office/drawing/2014/main" id="{809D1AA5-392D-BE4B-9535-EBCA1A92580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dirty="0"/>
          </a:p>
        </p:txBody>
      </p:sp>
      <p:sp>
        <p:nvSpPr>
          <p:cNvPr id="6" name="Platshållare för bildnummer 5">
            <a:extLst>
              <a:ext uri="{FF2B5EF4-FFF2-40B4-BE49-F238E27FC236}">
                <a16:creationId xmlns:a16="http://schemas.microsoft.com/office/drawing/2014/main" id="{FB910D94-E7F3-8A48-ABBB-2EB3193740D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5F8528-AA18-C149-8731-0FF2A076D73C}" type="slidenum">
              <a:rPr lang="sv-SE" smtClean="0"/>
              <a:t>‹#›</a:t>
            </a:fld>
            <a:endParaRPr lang="sv-SE" dirty="0"/>
          </a:p>
        </p:txBody>
      </p:sp>
    </p:spTree>
    <p:extLst>
      <p:ext uri="{BB962C8B-B14F-4D97-AF65-F5344CB8AC3E}">
        <p14:creationId xmlns:p14="http://schemas.microsoft.com/office/powerpoint/2010/main" val="3720508840"/>
      </p:ext>
    </p:extLst>
  </p:cSld>
  <p:clrMap bg1="lt1" tx1="dk1" bg2="lt2" tx2="dk2" accent1="accent1" accent2="accent2" accent3="accent3" accent4="accent4" accent5="accent5" accent6="accent6" hlink="hlink" folHlink="folHlink"/>
  <p:sldLayoutIdLst>
    <p:sldLayoutId id="2147483649" r:id="rId1"/>
    <p:sldLayoutId id="2147483664" r:id="rId2"/>
    <p:sldLayoutId id="2147483663" r:id="rId3"/>
    <p:sldLayoutId id="2147483660" r:id="rId4"/>
    <p:sldLayoutId id="2147483665" r:id="rId5"/>
    <p:sldLayoutId id="2147483662" r:id="rId6"/>
    <p:sldLayoutId id="2147483661" r:id="rId7"/>
    <p:sldLayoutId id="2147483650" r:id="rId8"/>
    <p:sldLayoutId id="2147483651" r:id="rId9"/>
    <p:sldLayoutId id="2147483652" r:id="rId10"/>
    <p:sldLayoutId id="2147483654" r:id="rId11"/>
    <p:sldLayoutId id="2147483656" r:id="rId12"/>
    <p:sldLayoutId id="2147483657" r:id="rId13"/>
  </p:sldLayoutIdLst>
  <p:txStyles>
    <p:title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3.jp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22.jpg"/><Relationship Id="rId5" Type="http://schemas.openxmlformats.org/officeDocument/2006/relationships/image" Target="../media/image21.jpg"/><Relationship Id="rId4" Type="http://schemas.openxmlformats.org/officeDocument/2006/relationships/image" Target="../media/image20.jpg"/></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microsoft.com/office/2007/relationships/hdphoto" Target="../media/hdphoto2.wdp"/></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FF47CB7-972F-479F-A36D-9E72D26EC8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Shape 10">
            <a:extLst>
              <a:ext uri="{FF2B5EF4-FFF2-40B4-BE49-F238E27FC236}">
                <a16:creationId xmlns:a16="http://schemas.microsoft.com/office/drawing/2014/main" id="{0D153B68-5844-490D-8E67-F616D6D72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1766176" cy="2061837"/>
          </a:xfrm>
          <a:custGeom>
            <a:avLst/>
            <a:gdLst>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13657 w 10768629"/>
              <a:gd name="connsiteY144" fmla="*/ 1730706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84330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10768629" h="1978172">
                <a:moveTo>
                  <a:pt x="0" y="0"/>
                </a:moveTo>
                <a:lnTo>
                  <a:pt x="10768629" y="0"/>
                </a:lnTo>
                <a:lnTo>
                  <a:pt x="10733254" y="31439"/>
                </a:lnTo>
                <a:lnTo>
                  <a:pt x="10727085" y="37910"/>
                </a:lnTo>
                <a:cubicBezTo>
                  <a:pt x="10712973" y="56080"/>
                  <a:pt x="10699457" y="78430"/>
                  <a:pt x="10675953" y="68623"/>
                </a:cubicBezTo>
                <a:cubicBezTo>
                  <a:pt x="10685972" y="89202"/>
                  <a:pt x="10641629" y="69781"/>
                  <a:pt x="10637091" y="90361"/>
                </a:cubicBezTo>
                <a:cubicBezTo>
                  <a:pt x="10635214" y="107005"/>
                  <a:pt x="10621323" y="104993"/>
                  <a:pt x="10610971" y="110764"/>
                </a:cubicBezTo>
                <a:cubicBezTo>
                  <a:pt x="10603980" y="127568"/>
                  <a:pt x="10551417" y="141180"/>
                  <a:pt x="10532872" y="138028"/>
                </a:cubicBezTo>
                <a:cubicBezTo>
                  <a:pt x="10480300" y="119072"/>
                  <a:pt x="10440532" y="186296"/>
                  <a:pt x="10398558" y="172911"/>
                </a:cubicBezTo>
                <a:cubicBezTo>
                  <a:pt x="10387708" y="174114"/>
                  <a:pt x="10378792" y="177646"/>
                  <a:pt x="10371128" y="182609"/>
                </a:cubicBezTo>
                <a:lnTo>
                  <a:pt x="10352178" y="199976"/>
                </a:lnTo>
                <a:lnTo>
                  <a:pt x="10351815" y="211879"/>
                </a:lnTo>
                <a:lnTo>
                  <a:pt x="10337471" y="218661"/>
                </a:lnTo>
                <a:lnTo>
                  <a:pt x="10334625" y="222351"/>
                </a:lnTo>
                <a:cubicBezTo>
                  <a:pt x="10321108" y="225227"/>
                  <a:pt x="10278615" y="228401"/>
                  <a:pt x="10256365" y="235917"/>
                </a:cubicBezTo>
                <a:cubicBezTo>
                  <a:pt x="10218136" y="258033"/>
                  <a:pt x="10224552" y="209685"/>
                  <a:pt x="10201127" y="267448"/>
                </a:cubicBezTo>
                <a:cubicBezTo>
                  <a:pt x="10121320" y="273476"/>
                  <a:pt x="10040763" y="345580"/>
                  <a:pt x="9961218" y="326720"/>
                </a:cubicBezTo>
                <a:cubicBezTo>
                  <a:pt x="9980173" y="341621"/>
                  <a:pt x="9883038" y="318484"/>
                  <a:pt x="9859715" y="355698"/>
                </a:cubicBezTo>
                <a:cubicBezTo>
                  <a:pt x="9812822" y="367758"/>
                  <a:pt x="9752089" y="383830"/>
                  <a:pt x="9679867" y="399081"/>
                </a:cubicBezTo>
                <a:cubicBezTo>
                  <a:pt x="9618357" y="415668"/>
                  <a:pt x="9525492" y="446315"/>
                  <a:pt x="9490654" y="455225"/>
                </a:cubicBezTo>
                <a:lnTo>
                  <a:pt x="9470837" y="452539"/>
                </a:lnTo>
                <a:lnTo>
                  <a:pt x="9469082" y="454891"/>
                </a:lnTo>
                <a:cubicBezTo>
                  <a:pt x="9460057" y="461184"/>
                  <a:pt x="9453495" y="461729"/>
                  <a:pt x="9448038" y="459733"/>
                </a:cubicBezTo>
                <a:lnTo>
                  <a:pt x="9396821" y="455795"/>
                </a:lnTo>
                <a:lnTo>
                  <a:pt x="9392197" y="459796"/>
                </a:lnTo>
                <a:lnTo>
                  <a:pt x="9347994" y="464462"/>
                </a:lnTo>
                <a:cubicBezTo>
                  <a:pt x="9347959" y="465155"/>
                  <a:pt x="9347925" y="465846"/>
                  <a:pt x="9347889" y="466539"/>
                </a:cubicBezTo>
                <a:cubicBezTo>
                  <a:pt x="9346648" y="471307"/>
                  <a:pt x="9343831" y="475025"/>
                  <a:pt x="9337639" y="476654"/>
                </a:cubicBezTo>
                <a:cubicBezTo>
                  <a:pt x="9354547" y="503661"/>
                  <a:pt x="9307720" y="510631"/>
                  <a:pt x="9287964" y="513052"/>
                </a:cubicBezTo>
                <a:cubicBezTo>
                  <a:pt x="9269905" y="526173"/>
                  <a:pt x="9245386" y="544358"/>
                  <a:pt x="9229283" y="555377"/>
                </a:cubicBezTo>
                <a:lnTo>
                  <a:pt x="9220274" y="557502"/>
                </a:lnTo>
                <a:cubicBezTo>
                  <a:pt x="9220250" y="557668"/>
                  <a:pt x="9220226" y="557835"/>
                  <a:pt x="9220202" y="558001"/>
                </a:cubicBezTo>
                <a:cubicBezTo>
                  <a:pt x="9218468" y="559434"/>
                  <a:pt x="9215591" y="560497"/>
                  <a:pt x="9210908" y="561147"/>
                </a:cubicBezTo>
                <a:lnTo>
                  <a:pt x="9186374" y="565502"/>
                </a:lnTo>
                <a:lnTo>
                  <a:pt x="9181058" y="569943"/>
                </a:lnTo>
                <a:lnTo>
                  <a:pt x="9167549" y="584727"/>
                </a:lnTo>
                <a:lnTo>
                  <a:pt x="9149110" y="598906"/>
                </a:lnTo>
                <a:cubicBezTo>
                  <a:pt x="9133575" y="594395"/>
                  <a:pt x="9087390" y="636567"/>
                  <a:pt x="9078556" y="644039"/>
                </a:cubicBezTo>
                <a:lnTo>
                  <a:pt x="8996399" y="690055"/>
                </a:lnTo>
                <a:cubicBezTo>
                  <a:pt x="8913147" y="777045"/>
                  <a:pt x="8867993" y="772591"/>
                  <a:pt x="8803791" y="813860"/>
                </a:cubicBezTo>
                <a:cubicBezTo>
                  <a:pt x="8745270" y="819906"/>
                  <a:pt x="8690049" y="823612"/>
                  <a:pt x="8636202" y="848463"/>
                </a:cubicBezTo>
                <a:cubicBezTo>
                  <a:pt x="8594799" y="860014"/>
                  <a:pt x="8568613" y="864779"/>
                  <a:pt x="8555372" y="883171"/>
                </a:cubicBezTo>
                <a:lnTo>
                  <a:pt x="8507229" y="901665"/>
                </a:lnTo>
                <a:lnTo>
                  <a:pt x="8428473" y="927985"/>
                </a:lnTo>
                <a:cubicBezTo>
                  <a:pt x="8428287" y="929817"/>
                  <a:pt x="8428100" y="931648"/>
                  <a:pt x="8427914" y="933480"/>
                </a:cubicBezTo>
                <a:lnTo>
                  <a:pt x="8420327" y="941984"/>
                </a:lnTo>
                <a:lnTo>
                  <a:pt x="8394729" y="948347"/>
                </a:lnTo>
                <a:lnTo>
                  <a:pt x="8380548" y="987916"/>
                </a:lnTo>
                <a:lnTo>
                  <a:pt x="8375330" y="965444"/>
                </a:lnTo>
                <a:cubicBezTo>
                  <a:pt x="8372375" y="964202"/>
                  <a:pt x="8344433" y="977378"/>
                  <a:pt x="8340796" y="980522"/>
                </a:cubicBezTo>
                <a:cubicBezTo>
                  <a:pt x="8328292" y="982128"/>
                  <a:pt x="8319237" y="991089"/>
                  <a:pt x="8304438" y="996739"/>
                </a:cubicBezTo>
                <a:cubicBezTo>
                  <a:pt x="8297193" y="1005683"/>
                  <a:pt x="8289328" y="1014568"/>
                  <a:pt x="8280929" y="1023089"/>
                </a:cubicBezTo>
                <a:lnTo>
                  <a:pt x="8275760" y="1027772"/>
                </a:lnTo>
                <a:lnTo>
                  <a:pt x="8275478" y="1027605"/>
                </a:lnTo>
                <a:cubicBezTo>
                  <a:pt x="8273970" y="1028076"/>
                  <a:pt x="8251461" y="1029408"/>
                  <a:pt x="8249003" y="1032033"/>
                </a:cubicBezTo>
                <a:lnTo>
                  <a:pt x="8203836" y="1037347"/>
                </a:lnTo>
                <a:cubicBezTo>
                  <a:pt x="8172789" y="1049890"/>
                  <a:pt x="8148166" y="1034625"/>
                  <a:pt x="8122936" y="1063113"/>
                </a:cubicBezTo>
                <a:cubicBezTo>
                  <a:pt x="8093850" y="1074757"/>
                  <a:pt x="8066781" y="1075350"/>
                  <a:pt x="8043658" y="1092746"/>
                </a:cubicBezTo>
                <a:cubicBezTo>
                  <a:pt x="8032157" y="1089174"/>
                  <a:pt x="8022145" y="1089998"/>
                  <a:pt x="8015351" y="1105478"/>
                </a:cubicBezTo>
                <a:cubicBezTo>
                  <a:pt x="7987544" y="1113006"/>
                  <a:pt x="7977708" y="1099152"/>
                  <a:pt x="7963145" y="1119346"/>
                </a:cubicBezTo>
                <a:cubicBezTo>
                  <a:pt x="7942622" y="1098880"/>
                  <a:pt x="7943760" y="1109516"/>
                  <a:pt x="7938145" y="1120225"/>
                </a:cubicBezTo>
                <a:lnTo>
                  <a:pt x="7937238" y="1121204"/>
                </a:lnTo>
                <a:lnTo>
                  <a:pt x="7934398" y="1118240"/>
                </a:lnTo>
                <a:lnTo>
                  <a:pt x="7918248" y="1124371"/>
                </a:lnTo>
                <a:lnTo>
                  <a:pt x="7914119" y="1127653"/>
                </a:lnTo>
                <a:cubicBezTo>
                  <a:pt x="7911201" y="1129547"/>
                  <a:pt x="7909169" y="1130331"/>
                  <a:pt x="7907658" y="1130350"/>
                </a:cubicBezTo>
                <a:lnTo>
                  <a:pt x="7907434" y="1130103"/>
                </a:lnTo>
                <a:lnTo>
                  <a:pt x="7901508" y="1133245"/>
                </a:lnTo>
                <a:cubicBezTo>
                  <a:pt x="7891644" y="1139271"/>
                  <a:pt x="7882185" y="1145815"/>
                  <a:pt x="7873287" y="1152609"/>
                </a:cubicBezTo>
                <a:cubicBezTo>
                  <a:pt x="7864672" y="1141906"/>
                  <a:pt x="7845199" y="1159242"/>
                  <a:pt x="7834833" y="1153868"/>
                </a:cubicBezTo>
                <a:lnTo>
                  <a:pt x="7828661" y="1139994"/>
                </a:lnTo>
                <a:lnTo>
                  <a:pt x="7823966" y="1143178"/>
                </a:lnTo>
                <a:lnTo>
                  <a:pt x="7815078" y="1151776"/>
                </a:lnTo>
                <a:cubicBezTo>
                  <a:pt x="7813692" y="1152943"/>
                  <a:pt x="7812687" y="1153116"/>
                  <a:pt x="7812026" y="1151522"/>
                </a:cubicBezTo>
                <a:cubicBezTo>
                  <a:pt x="7806555" y="1153054"/>
                  <a:pt x="7788673" y="1159989"/>
                  <a:pt x="7782249" y="1160970"/>
                </a:cubicBezTo>
                <a:lnTo>
                  <a:pt x="7773476" y="1157414"/>
                </a:lnTo>
                <a:lnTo>
                  <a:pt x="7769600" y="1157365"/>
                </a:lnTo>
                <a:lnTo>
                  <a:pt x="7752631" y="1172815"/>
                </a:lnTo>
                <a:lnTo>
                  <a:pt x="7739392" y="1192062"/>
                </a:lnTo>
                <a:lnTo>
                  <a:pt x="7677677" y="1216394"/>
                </a:lnTo>
                <a:lnTo>
                  <a:pt x="7586920" y="1261888"/>
                </a:lnTo>
                <a:cubicBezTo>
                  <a:pt x="7556723" y="1298911"/>
                  <a:pt x="7489187" y="1284518"/>
                  <a:pt x="7486100" y="1292563"/>
                </a:cubicBezTo>
                <a:cubicBezTo>
                  <a:pt x="7454875" y="1308356"/>
                  <a:pt x="7453335" y="1326361"/>
                  <a:pt x="7411323" y="1340732"/>
                </a:cubicBezTo>
                <a:cubicBezTo>
                  <a:pt x="7372519" y="1390006"/>
                  <a:pt x="7288617" y="1403664"/>
                  <a:pt x="7240698" y="1438832"/>
                </a:cubicBezTo>
                <a:cubicBezTo>
                  <a:pt x="7206467" y="1417136"/>
                  <a:pt x="7227555" y="1441678"/>
                  <a:pt x="7197675" y="1447530"/>
                </a:cubicBezTo>
                <a:cubicBezTo>
                  <a:pt x="7211601" y="1474927"/>
                  <a:pt x="7159483" y="1444981"/>
                  <a:pt x="7164788" y="1480293"/>
                </a:cubicBezTo>
                <a:cubicBezTo>
                  <a:pt x="7159184" y="1480240"/>
                  <a:pt x="7153584" y="1479075"/>
                  <a:pt x="7147929" y="1477641"/>
                </a:cubicBezTo>
                <a:lnTo>
                  <a:pt x="7144965" y="1476908"/>
                </a:lnTo>
                <a:lnTo>
                  <a:pt x="7134299" y="1479969"/>
                </a:lnTo>
                <a:lnTo>
                  <a:pt x="7129809" y="1473339"/>
                </a:lnTo>
                <a:lnTo>
                  <a:pt x="7112688" y="1472575"/>
                </a:lnTo>
                <a:cubicBezTo>
                  <a:pt x="7106506" y="1473449"/>
                  <a:pt x="7100123" y="1475741"/>
                  <a:pt x="7093470" y="1480300"/>
                </a:cubicBezTo>
                <a:cubicBezTo>
                  <a:pt x="7079039" y="1501274"/>
                  <a:pt x="7048991" y="1495718"/>
                  <a:pt x="7025034" y="1506934"/>
                </a:cubicBezTo>
                <a:lnTo>
                  <a:pt x="7014783" y="1515868"/>
                </a:lnTo>
                <a:lnTo>
                  <a:pt x="6979706" y="1523511"/>
                </a:lnTo>
                <a:lnTo>
                  <a:pt x="6977890" y="1525793"/>
                </a:lnTo>
                <a:cubicBezTo>
                  <a:pt x="6971996" y="1527914"/>
                  <a:pt x="6959488" y="1529941"/>
                  <a:pt x="6944339" y="1536237"/>
                </a:cubicBezTo>
                <a:lnTo>
                  <a:pt x="6886996" y="1563569"/>
                </a:lnTo>
                <a:lnTo>
                  <a:pt x="6874510" y="1558469"/>
                </a:lnTo>
                <a:lnTo>
                  <a:pt x="6871943" y="1554651"/>
                </a:lnTo>
                <a:lnTo>
                  <a:pt x="6856174" y="1562024"/>
                </a:lnTo>
                <a:lnTo>
                  <a:pt x="6842321" y="1560554"/>
                </a:lnTo>
                <a:lnTo>
                  <a:pt x="6832713" y="1569357"/>
                </a:lnTo>
                <a:lnTo>
                  <a:pt x="6816351" y="1571495"/>
                </a:lnTo>
                <a:cubicBezTo>
                  <a:pt x="6810216" y="1571510"/>
                  <a:pt x="6803310" y="1571324"/>
                  <a:pt x="6795800" y="1572010"/>
                </a:cubicBezTo>
                <a:lnTo>
                  <a:pt x="6777546" y="1568661"/>
                </a:lnTo>
                <a:lnTo>
                  <a:pt x="6751528" y="1574143"/>
                </a:lnTo>
                <a:cubicBezTo>
                  <a:pt x="6731455" y="1578562"/>
                  <a:pt x="6712054" y="1582098"/>
                  <a:pt x="6691966" y="1582255"/>
                </a:cubicBezTo>
                <a:cubicBezTo>
                  <a:pt x="6677921" y="1590738"/>
                  <a:pt x="6663787" y="1595441"/>
                  <a:pt x="6646941" y="1588471"/>
                </a:cubicBezTo>
                <a:cubicBezTo>
                  <a:pt x="6605135" y="1597971"/>
                  <a:pt x="6598373" y="1612583"/>
                  <a:pt x="6568576" y="1606488"/>
                </a:cubicBezTo>
                <a:cubicBezTo>
                  <a:pt x="6562510" y="1614734"/>
                  <a:pt x="6558067" y="1619360"/>
                  <a:pt x="6554358" y="1621701"/>
                </a:cubicBezTo>
                <a:cubicBezTo>
                  <a:pt x="6543227" y="1628727"/>
                  <a:pt x="6538724" y="1615196"/>
                  <a:pt x="6516968" y="1617195"/>
                </a:cubicBezTo>
                <a:cubicBezTo>
                  <a:pt x="6493173" y="1617368"/>
                  <a:pt x="6528193" y="1598652"/>
                  <a:pt x="6506479" y="1602227"/>
                </a:cubicBezTo>
                <a:cubicBezTo>
                  <a:pt x="6486674" y="1613929"/>
                  <a:pt x="6478484" y="1593997"/>
                  <a:pt x="6458436" y="1607332"/>
                </a:cubicBezTo>
                <a:cubicBezTo>
                  <a:pt x="6471168" y="1620800"/>
                  <a:pt x="6410323" y="1615478"/>
                  <a:pt x="6414786" y="1628815"/>
                </a:cubicBezTo>
                <a:cubicBezTo>
                  <a:pt x="6385942" y="1615041"/>
                  <a:pt x="6386569" y="1640238"/>
                  <a:pt x="6357085" y="1640846"/>
                </a:cubicBezTo>
                <a:cubicBezTo>
                  <a:pt x="6341163" y="1636809"/>
                  <a:pt x="6331497" y="1637754"/>
                  <a:pt x="6322636" y="1648213"/>
                </a:cubicBezTo>
                <a:cubicBezTo>
                  <a:pt x="6248448" y="1627802"/>
                  <a:pt x="6286748" y="1654976"/>
                  <a:pt x="6226172" y="1654676"/>
                </a:cubicBezTo>
                <a:lnTo>
                  <a:pt x="6221217" y="1654506"/>
                </a:lnTo>
                <a:lnTo>
                  <a:pt x="6204956" y="1664280"/>
                </a:lnTo>
                <a:cubicBezTo>
                  <a:pt x="6204728" y="1665114"/>
                  <a:pt x="6204498" y="1665947"/>
                  <a:pt x="6204270" y="1666782"/>
                </a:cubicBezTo>
                <a:lnTo>
                  <a:pt x="6143810" y="1661963"/>
                </a:lnTo>
                <a:lnTo>
                  <a:pt x="6136560" y="1665728"/>
                </a:lnTo>
                <a:lnTo>
                  <a:pt x="6096155" y="1656951"/>
                </a:lnTo>
                <a:lnTo>
                  <a:pt x="6075812" y="1655422"/>
                </a:lnTo>
                <a:lnTo>
                  <a:pt x="6039495" y="1649680"/>
                </a:lnTo>
                <a:lnTo>
                  <a:pt x="6036523" y="1652121"/>
                </a:lnTo>
                <a:lnTo>
                  <a:pt x="6029328" y="1649904"/>
                </a:lnTo>
                <a:lnTo>
                  <a:pt x="6024075" y="1652779"/>
                </a:lnTo>
                <a:lnTo>
                  <a:pt x="6018085" y="1652030"/>
                </a:lnTo>
                <a:cubicBezTo>
                  <a:pt x="6006658" y="1653831"/>
                  <a:pt x="5968194" y="1662035"/>
                  <a:pt x="5955513" y="1663584"/>
                </a:cubicBezTo>
                <a:lnTo>
                  <a:pt x="5941996" y="1661326"/>
                </a:lnTo>
                <a:lnTo>
                  <a:pt x="5931789" y="1669915"/>
                </a:lnTo>
                <a:lnTo>
                  <a:pt x="5888686" y="1672175"/>
                </a:lnTo>
                <a:lnTo>
                  <a:pt x="5873794" y="1665454"/>
                </a:lnTo>
                <a:lnTo>
                  <a:pt x="5860022" y="1660635"/>
                </a:lnTo>
                <a:lnTo>
                  <a:pt x="5858237" y="1660649"/>
                </a:lnTo>
                <a:lnTo>
                  <a:pt x="5840319" y="1660798"/>
                </a:lnTo>
                <a:lnTo>
                  <a:pt x="5806984" y="1661075"/>
                </a:lnTo>
                <a:cubicBezTo>
                  <a:pt x="5785708" y="1661533"/>
                  <a:pt x="5764126" y="1662974"/>
                  <a:pt x="5742351" y="1667489"/>
                </a:cubicBezTo>
                <a:cubicBezTo>
                  <a:pt x="5659069" y="1645168"/>
                  <a:pt x="5615134" y="1706361"/>
                  <a:pt x="5521171" y="1671626"/>
                </a:cubicBezTo>
                <a:cubicBezTo>
                  <a:pt x="5491803" y="1671296"/>
                  <a:pt x="5498089" y="1662666"/>
                  <a:pt x="5457384" y="1683952"/>
                </a:cubicBezTo>
                <a:cubicBezTo>
                  <a:pt x="5356959" y="1699287"/>
                  <a:pt x="5078905" y="1774579"/>
                  <a:pt x="4950070" y="1748401"/>
                </a:cubicBezTo>
                <a:cubicBezTo>
                  <a:pt x="4918276" y="1752255"/>
                  <a:pt x="4891043" y="1756936"/>
                  <a:pt x="4872172" y="1757222"/>
                </a:cubicBezTo>
                <a:lnTo>
                  <a:pt x="4809524" y="1761033"/>
                </a:lnTo>
                <a:cubicBezTo>
                  <a:pt x="4791324" y="1772975"/>
                  <a:pt x="4777258" y="1754591"/>
                  <a:pt x="4759058" y="1766533"/>
                </a:cubicBezTo>
                <a:cubicBezTo>
                  <a:pt x="4747481" y="1770744"/>
                  <a:pt x="4734604" y="1772921"/>
                  <a:pt x="4719749" y="1771811"/>
                </a:cubicBezTo>
                <a:cubicBezTo>
                  <a:pt x="4671168" y="1780243"/>
                  <a:pt x="4634134" y="1775931"/>
                  <a:pt x="4568686" y="1786141"/>
                </a:cubicBezTo>
                <a:cubicBezTo>
                  <a:pt x="4544667" y="1777910"/>
                  <a:pt x="4432547" y="1778168"/>
                  <a:pt x="4418751" y="1796932"/>
                </a:cubicBezTo>
                <a:cubicBezTo>
                  <a:pt x="4403360" y="1801488"/>
                  <a:pt x="4385278" y="1795746"/>
                  <a:pt x="4378377" y="1815528"/>
                </a:cubicBezTo>
                <a:cubicBezTo>
                  <a:pt x="4366870" y="1839461"/>
                  <a:pt x="4337372" y="1814003"/>
                  <a:pt x="4320575" y="1832722"/>
                </a:cubicBezTo>
                <a:cubicBezTo>
                  <a:pt x="4277898" y="1857053"/>
                  <a:pt x="4243945" y="1846759"/>
                  <a:pt x="4211935" y="1860177"/>
                </a:cubicBezTo>
                <a:cubicBezTo>
                  <a:pt x="4181519" y="1859584"/>
                  <a:pt x="4171342" y="1859762"/>
                  <a:pt x="4101228" y="1868717"/>
                </a:cubicBezTo>
                <a:cubicBezTo>
                  <a:pt x="4080159" y="1876188"/>
                  <a:pt x="4039427" y="1877381"/>
                  <a:pt x="3973223" y="1881015"/>
                </a:cubicBezTo>
                <a:cubicBezTo>
                  <a:pt x="3971330" y="1884974"/>
                  <a:pt x="3952843" y="1879225"/>
                  <a:pt x="3900992" y="1880603"/>
                </a:cubicBezTo>
                <a:cubicBezTo>
                  <a:pt x="3849141" y="1881981"/>
                  <a:pt x="3740060" y="1895686"/>
                  <a:pt x="3662119" y="1889285"/>
                </a:cubicBezTo>
                <a:cubicBezTo>
                  <a:pt x="3565155" y="1881322"/>
                  <a:pt x="3613412" y="1915150"/>
                  <a:pt x="3496919" y="1873180"/>
                </a:cubicBezTo>
                <a:cubicBezTo>
                  <a:pt x="3488062" y="1895719"/>
                  <a:pt x="3474293" y="1876288"/>
                  <a:pt x="3449433" y="1889681"/>
                </a:cubicBezTo>
                <a:cubicBezTo>
                  <a:pt x="3406553" y="1891629"/>
                  <a:pt x="3413217" y="1897797"/>
                  <a:pt x="3369766" y="1916653"/>
                </a:cubicBezTo>
                <a:cubicBezTo>
                  <a:pt x="3338805" y="1929531"/>
                  <a:pt x="3289487" y="1928617"/>
                  <a:pt x="3269672" y="1938036"/>
                </a:cubicBezTo>
                <a:lnTo>
                  <a:pt x="3224897" y="1943733"/>
                </a:lnTo>
                <a:cubicBezTo>
                  <a:pt x="3188693" y="1949271"/>
                  <a:pt x="3178540" y="1909145"/>
                  <a:pt x="3161463" y="1946591"/>
                </a:cubicBezTo>
                <a:lnTo>
                  <a:pt x="3112044" y="1935614"/>
                </a:lnTo>
                <a:lnTo>
                  <a:pt x="3069716" y="1930463"/>
                </a:lnTo>
                <a:cubicBezTo>
                  <a:pt x="3049937" y="1924285"/>
                  <a:pt x="3047816" y="1925644"/>
                  <a:pt x="3005773" y="1915878"/>
                </a:cubicBezTo>
                <a:cubicBezTo>
                  <a:pt x="2978838" y="1921092"/>
                  <a:pt x="2967972" y="1927319"/>
                  <a:pt x="2897201" y="1926772"/>
                </a:cubicBezTo>
                <a:lnTo>
                  <a:pt x="2783891" y="1931749"/>
                </a:lnTo>
                <a:cubicBezTo>
                  <a:pt x="2753098" y="1932794"/>
                  <a:pt x="2731621" y="1915151"/>
                  <a:pt x="2712447" y="1933044"/>
                </a:cubicBezTo>
                <a:cubicBezTo>
                  <a:pt x="2621923" y="1990472"/>
                  <a:pt x="2637976" y="1949546"/>
                  <a:pt x="2560151" y="1963609"/>
                </a:cubicBezTo>
                <a:cubicBezTo>
                  <a:pt x="2472084" y="1973456"/>
                  <a:pt x="2423631" y="1962133"/>
                  <a:pt x="2367221" y="1971884"/>
                </a:cubicBezTo>
                <a:cubicBezTo>
                  <a:pt x="2355331" y="1950582"/>
                  <a:pt x="2295649" y="1950006"/>
                  <a:pt x="2272130" y="1961162"/>
                </a:cubicBezTo>
                <a:cubicBezTo>
                  <a:pt x="2229336" y="1964326"/>
                  <a:pt x="2232627" y="1943953"/>
                  <a:pt x="2189404" y="1978172"/>
                </a:cubicBezTo>
                <a:cubicBezTo>
                  <a:pt x="2153824" y="1968017"/>
                  <a:pt x="2114605" y="1969166"/>
                  <a:pt x="2077704" y="1965002"/>
                </a:cubicBezTo>
                <a:cubicBezTo>
                  <a:pt x="2053064" y="1962036"/>
                  <a:pt x="2051584" y="1971011"/>
                  <a:pt x="2033299" y="1969042"/>
                </a:cubicBezTo>
                <a:cubicBezTo>
                  <a:pt x="2015014" y="1967073"/>
                  <a:pt x="1998956" y="1958903"/>
                  <a:pt x="1967996" y="1953187"/>
                </a:cubicBezTo>
                <a:cubicBezTo>
                  <a:pt x="1924117" y="1970917"/>
                  <a:pt x="1915668" y="1940297"/>
                  <a:pt x="1855805" y="1926082"/>
                </a:cubicBezTo>
                <a:cubicBezTo>
                  <a:pt x="1830663" y="1943732"/>
                  <a:pt x="1810564" y="1935694"/>
                  <a:pt x="1790957" y="1919460"/>
                </a:cubicBezTo>
                <a:cubicBezTo>
                  <a:pt x="1732588" y="1924884"/>
                  <a:pt x="1679506" y="1900619"/>
                  <a:pt x="1613978" y="1891581"/>
                </a:cubicBezTo>
                <a:cubicBezTo>
                  <a:pt x="1542961" y="1912227"/>
                  <a:pt x="1506863" y="1865666"/>
                  <a:pt x="1436831" y="1856201"/>
                </a:cubicBezTo>
                <a:cubicBezTo>
                  <a:pt x="1409149" y="1862955"/>
                  <a:pt x="1416370" y="1829853"/>
                  <a:pt x="1357365" y="1832140"/>
                </a:cubicBezTo>
                <a:cubicBezTo>
                  <a:pt x="1285880" y="1811785"/>
                  <a:pt x="1273193" y="1786872"/>
                  <a:pt x="1232341" y="1785942"/>
                </a:cubicBezTo>
                <a:cubicBezTo>
                  <a:pt x="1223903" y="1792798"/>
                  <a:pt x="1160576" y="1793911"/>
                  <a:pt x="1162595" y="1784330"/>
                </a:cubicBezTo>
                <a:cubicBezTo>
                  <a:pt x="1153167" y="1787110"/>
                  <a:pt x="1122206" y="1805077"/>
                  <a:pt x="1120257" y="1789615"/>
                </a:cubicBezTo>
                <a:cubicBezTo>
                  <a:pt x="1073149" y="1786750"/>
                  <a:pt x="1034361" y="1768718"/>
                  <a:pt x="991903" y="1786741"/>
                </a:cubicBezTo>
                <a:cubicBezTo>
                  <a:pt x="966383" y="1781126"/>
                  <a:pt x="949501" y="1800915"/>
                  <a:pt x="883960" y="1809389"/>
                </a:cubicBezTo>
                <a:cubicBezTo>
                  <a:pt x="836064" y="1808194"/>
                  <a:pt x="826980" y="1826610"/>
                  <a:pt x="766531" y="1805053"/>
                </a:cubicBezTo>
                <a:cubicBezTo>
                  <a:pt x="732778" y="1801141"/>
                  <a:pt x="694055" y="1787044"/>
                  <a:pt x="669779" y="1800537"/>
                </a:cubicBezTo>
                <a:cubicBezTo>
                  <a:pt x="645252" y="1794709"/>
                  <a:pt x="563495" y="1813232"/>
                  <a:pt x="523898" y="1811085"/>
                </a:cubicBezTo>
                <a:cubicBezTo>
                  <a:pt x="457555" y="1798530"/>
                  <a:pt x="395227" y="1824052"/>
                  <a:pt x="360251" y="1830735"/>
                </a:cubicBezTo>
                <a:cubicBezTo>
                  <a:pt x="313564" y="1825583"/>
                  <a:pt x="298281" y="1811622"/>
                  <a:pt x="255207" y="1818275"/>
                </a:cubicBezTo>
                <a:cubicBezTo>
                  <a:pt x="206572" y="1839769"/>
                  <a:pt x="160277" y="1836800"/>
                  <a:pt x="101803" y="1870647"/>
                </a:cubicBezTo>
                <a:cubicBezTo>
                  <a:pt x="85849" y="1910002"/>
                  <a:pt x="27997" y="1845258"/>
                  <a:pt x="25397" y="1888443"/>
                </a:cubicBezTo>
                <a:cubicBezTo>
                  <a:pt x="19096" y="1881154"/>
                  <a:pt x="11260" y="1878398"/>
                  <a:pt x="2370" y="1878311"/>
                </a:cubicBezTo>
                <a:lnTo>
                  <a:pt x="0" y="1878785"/>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Rubrik 2">
            <a:extLst>
              <a:ext uri="{FF2B5EF4-FFF2-40B4-BE49-F238E27FC236}">
                <a16:creationId xmlns:a16="http://schemas.microsoft.com/office/drawing/2014/main" id="{7EBD064F-03D4-977F-F271-5F5BE47DE7CC}"/>
              </a:ext>
            </a:extLst>
          </p:cNvPr>
          <p:cNvSpPr>
            <a:spLocks noGrp="1"/>
          </p:cNvSpPr>
          <p:nvPr>
            <p:ph type="title"/>
          </p:nvPr>
        </p:nvSpPr>
        <p:spPr>
          <a:xfrm>
            <a:off x="685413" y="1385201"/>
            <a:ext cx="7660301" cy="1330841"/>
          </a:xfrm>
        </p:spPr>
        <p:txBody>
          <a:bodyPr vert="horz" lIns="91440" tIns="45720" rIns="91440" bIns="45720" rtlCol="0" anchor="ctr">
            <a:noAutofit/>
          </a:bodyPr>
          <a:lstStyle/>
          <a:p>
            <a:r>
              <a:rPr lang="sv-SE" sz="6000" b="1" dirty="0"/>
              <a:t>Har du koll på hur hälsan hänger ihop med vad vi äter?</a:t>
            </a:r>
            <a:endParaRPr lang="en-US" sz="6000" b="1" dirty="0"/>
          </a:p>
        </p:txBody>
      </p:sp>
      <p:sp>
        <p:nvSpPr>
          <p:cNvPr id="2" name="Platshållare för text 1">
            <a:extLst>
              <a:ext uri="{FF2B5EF4-FFF2-40B4-BE49-F238E27FC236}">
                <a16:creationId xmlns:a16="http://schemas.microsoft.com/office/drawing/2014/main" id="{E43BD629-E7AE-9D05-130F-4722320FCDEF}"/>
              </a:ext>
            </a:extLst>
          </p:cNvPr>
          <p:cNvSpPr>
            <a:spLocks noGrp="1"/>
          </p:cNvSpPr>
          <p:nvPr>
            <p:ph type="body" sz="quarter" idx="13"/>
          </p:nvPr>
        </p:nvSpPr>
        <p:spPr>
          <a:xfrm>
            <a:off x="685413" y="3871424"/>
            <a:ext cx="4958966" cy="2057166"/>
          </a:xfrm>
        </p:spPr>
        <p:txBody>
          <a:bodyPr vert="horz" lIns="91440" tIns="45720" rIns="91440" bIns="45720" rtlCol="0">
            <a:normAutofit/>
          </a:bodyPr>
          <a:lstStyle/>
          <a:p>
            <a:pPr marL="14288" indent="-14288"/>
            <a:r>
              <a:rPr lang="sv-SE" sz="2400" dirty="0">
                <a:solidFill>
                  <a:schemeClr val="tx1"/>
                </a:solidFill>
                <a:latin typeface="Arial" panose="020B0604020202020204" pitchFamily="34" charset="0"/>
                <a:cs typeface="Arial" panose="020B0604020202020204" pitchFamily="34" charset="0"/>
              </a:rPr>
              <a:t>Här är 11 faktafrågor som bygger på forskning och statistik. Välj det eller de alternativ du tror är rätt!</a:t>
            </a:r>
          </a:p>
        </p:txBody>
      </p:sp>
      <p:sp>
        <p:nvSpPr>
          <p:cNvPr id="13" name="Freeform: Shape 12">
            <a:extLst>
              <a:ext uri="{FF2B5EF4-FFF2-40B4-BE49-F238E27FC236}">
                <a16:creationId xmlns:a16="http://schemas.microsoft.com/office/drawing/2014/main" id="{9A0D773F-7A7D-4DBB-9DEA-86BB8B8F4B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381624" y="6209414"/>
            <a:ext cx="6810375" cy="648586"/>
          </a:xfrm>
          <a:custGeom>
            <a:avLst/>
            <a:gdLst>
              <a:gd name="connsiteX0" fmla="*/ 0 w 10753706"/>
              <a:gd name="connsiteY0" fmla="*/ 0 h 1027260"/>
              <a:gd name="connsiteX1" fmla="*/ 10753706 w 10753706"/>
              <a:gd name="connsiteY1" fmla="*/ 0 h 1027260"/>
              <a:gd name="connsiteX2" fmla="*/ 10748809 w 10753706"/>
              <a:gd name="connsiteY2" fmla="*/ 2522 h 1027260"/>
              <a:gd name="connsiteX3" fmla="*/ 10725330 w 10753706"/>
              <a:gd name="connsiteY3" fmla="*/ 11977 h 1027260"/>
              <a:gd name="connsiteX4" fmla="*/ 10615423 w 10753706"/>
              <a:gd name="connsiteY4" fmla="*/ 52967 h 1027260"/>
              <a:gd name="connsiteX5" fmla="*/ 10533936 w 10753706"/>
              <a:gd name="connsiteY5" fmla="*/ 53095 h 1027260"/>
              <a:gd name="connsiteX6" fmla="*/ 10466876 w 10753706"/>
              <a:gd name="connsiteY6" fmla="*/ 45180 h 1027260"/>
              <a:gd name="connsiteX7" fmla="*/ 10355090 w 10753706"/>
              <a:gd name="connsiteY7" fmla="*/ 89741 h 1027260"/>
              <a:gd name="connsiteX8" fmla="*/ 10087145 w 10753706"/>
              <a:gd name="connsiteY8" fmla="*/ 66115 h 1027260"/>
              <a:gd name="connsiteX9" fmla="*/ 10015902 w 10753706"/>
              <a:gd name="connsiteY9" fmla="*/ 76178 h 1027260"/>
              <a:gd name="connsiteX10" fmla="*/ 9806005 w 10753706"/>
              <a:gd name="connsiteY10" fmla="*/ 102435 h 1027260"/>
              <a:gd name="connsiteX11" fmla="*/ 9602583 w 10753706"/>
              <a:gd name="connsiteY11" fmla="*/ 179170 h 1027260"/>
              <a:gd name="connsiteX12" fmla="*/ 9469719 w 10753706"/>
              <a:gd name="connsiteY12" fmla="*/ 174721 h 1027260"/>
              <a:gd name="connsiteX13" fmla="*/ 9408692 w 10753706"/>
              <a:gd name="connsiteY13" fmla="*/ 189513 h 1027260"/>
              <a:gd name="connsiteX14" fmla="*/ 9364151 w 10753706"/>
              <a:gd name="connsiteY14" fmla="*/ 194072 h 1027260"/>
              <a:gd name="connsiteX15" fmla="*/ 9337751 w 10753706"/>
              <a:gd name="connsiteY15" fmla="*/ 197579 h 1027260"/>
              <a:gd name="connsiteX16" fmla="*/ 9297166 w 10753706"/>
              <a:gd name="connsiteY16" fmla="*/ 216558 h 1027260"/>
              <a:gd name="connsiteX17" fmla="*/ 9123859 w 10753706"/>
              <a:gd name="connsiteY17" fmla="*/ 237356 h 1027260"/>
              <a:gd name="connsiteX18" fmla="*/ 8950741 w 10753706"/>
              <a:gd name="connsiteY18" fmla="*/ 238020 h 1027260"/>
              <a:gd name="connsiteX19" fmla="*/ 8718236 w 10753706"/>
              <a:gd name="connsiteY19" fmla="*/ 303148 h 1027260"/>
              <a:gd name="connsiteX20" fmla="*/ 8694011 w 10753706"/>
              <a:gd name="connsiteY20" fmla="*/ 308812 h 1027260"/>
              <a:gd name="connsiteX21" fmla="*/ 8611976 w 10753706"/>
              <a:gd name="connsiteY21" fmla="*/ 324819 h 1027260"/>
              <a:gd name="connsiteX22" fmla="*/ 8562074 w 10753706"/>
              <a:gd name="connsiteY22" fmla="*/ 337971 h 1027260"/>
              <a:gd name="connsiteX23" fmla="*/ 8501724 w 10753706"/>
              <a:gd name="connsiteY23" fmla="*/ 360865 h 1027260"/>
              <a:gd name="connsiteX24" fmla="*/ 8504489 w 10753706"/>
              <a:gd name="connsiteY24" fmla="*/ 364790 h 1027260"/>
              <a:gd name="connsiteX25" fmla="*/ 8492774 w 10753706"/>
              <a:gd name="connsiteY25" fmla="*/ 366181 h 1027260"/>
              <a:gd name="connsiteX26" fmla="*/ 8466405 w 10753706"/>
              <a:gd name="connsiteY26" fmla="*/ 368724 h 1027260"/>
              <a:gd name="connsiteX27" fmla="*/ 8427069 w 10753706"/>
              <a:gd name="connsiteY27" fmla="*/ 387211 h 1027260"/>
              <a:gd name="connsiteX28" fmla="*/ 8387766 w 10753706"/>
              <a:gd name="connsiteY28" fmla="*/ 377161 h 1027260"/>
              <a:gd name="connsiteX29" fmla="*/ 8315874 w 10753706"/>
              <a:gd name="connsiteY29" fmla="*/ 395527 h 1027260"/>
              <a:gd name="connsiteX30" fmla="*/ 8274474 w 10753706"/>
              <a:gd name="connsiteY30" fmla="*/ 405112 h 1027260"/>
              <a:gd name="connsiteX31" fmla="*/ 8234664 w 10753706"/>
              <a:gd name="connsiteY31" fmla="*/ 410219 h 1027260"/>
              <a:gd name="connsiteX32" fmla="*/ 8211268 w 10753706"/>
              <a:gd name="connsiteY32" fmla="*/ 416791 h 1027260"/>
              <a:gd name="connsiteX33" fmla="*/ 8188615 w 10753706"/>
              <a:gd name="connsiteY33" fmla="*/ 421755 h 1027260"/>
              <a:gd name="connsiteX34" fmla="*/ 8179981 w 10753706"/>
              <a:gd name="connsiteY34" fmla="*/ 420402 h 1027260"/>
              <a:gd name="connsiteX35" fmla="*/ 8179307 w 10753706"/>
              <a:gd name="connsiteY35" fmla="*/ 422516 h 1027260"/>
              <a:gd name="connsiteX36" fmla="*/ 8147929 w 10753706"/>
              <a:gd name="connsiteY36" fmla="*/ 450302 h 1027260"/>
              <a:gd name="connsiteX37" fmla="*/ 8089136 w 10753706"/>
              <a:gd name="connsiteY37" fmla="*/ 465283 h 1027260"/>
              <a:gd name="connsiteX38" fmla="*/ 8049973 w 10753706"/>
              <a:gd name="connsiteY38" fmla="*/ 454121 h 1027260"/>
              <a:gd name="connsiteX39" fmla="*/ 7965913 w 10753706"/>
              <a:gd name="connsiteY39" fmla="*/ 464415 h 1027260"/>
              <a:gd name="connsiteX40" fmla="*/ 7945093 w 10753706"/>
              <a:gd name="connsiteY40" fmla="*/ 464798 h 1027260"/>
              <a:gd name="connsiteX41" fmla="*/ 7935335 w 10753706"/>
              <a:gd name="connsiteY41" fmla="*/ 462442 h 1027260"/>
              <a:gd name="connsiteX42" fmla="*/ 7904779 w 10753706"/>
              <a:gd name="connsiteY42" fmla="*/ 471429 h 1027260"/>
              <a:gd name="connsiteX43" fmla="*/ 7855604 w 10753706"/>
              <a:gd name="connsiteY43" fmla="*/ 480199 h 1027260"/>
              <a:gd name="connsiteX44" fmla="*/ 7832630 w 10753706"/>
              <a:gd name="connsiteY44" fmla="*/ 485371 h 1027260"/>
              <a:gd name="connsiteX45" fmla="*/ 7812438 w 10753706"/>
              <a:gd name="connsiteY45" fmla="*/ 485391 h 1027260"/>
              <a:gd name="connsiteX46" fmla="*/ 7701399 w 10753706"/>
              <a:gd name="connsiteY46" fmla="*/ 495197 h 1027260"/>
              <a:gd name="connsiteX47" fmla="*/ 7674778 w 10753706"/>
              <a:gd name="connsiteY47" fmla="*/ 494723 h 1027260"/>
              <a:gd name="connsiteX48" fmla="*/ 7660445 w 10753706"/>
              <a:gd name="connsiteY48" fmla="*/ 490194 h 1027260"/>
              <a:gd name="connsiteX49" fmla="*/ 7651781 w 10753706"/>
              <a:gd name="connsiteY49" fmla="*/ 493084 h 1027260"/>
              <a:gd name="connsiteX50" fmla="*/ 7584807 w 10753706"/>
              <a:gd name="connsiteY50" fmla="*/ 499490 h 1027260"/>
              <a:gd name="connsiteX51" fmla="*/ 7541324 w 10753706"/>
              <a:gd name="connsiteY51" fmla="*/ 504184 h 1027260"/>
              <a:gd name="connsiteX52" fmla="*/ 7541756 w 10753706"/>
              <a:gd name="connsiteY52" fmla="*/ 512184 h 1027260"/>
              <a:gd name="connsiteX53" fmla="*/ 7503906 w 10753706"/>
              <a:gd name="connsiteY53" fmla="*/ 518551 h 1027260"/>
              <a:gd name="connsiteX54" fmla="*/ 7460411 w 10753706"/>
              <a:gd name="connsiteY54" fmla="*/ 517415 h 1027260"/>
              <a:gd name="connsiteX55" fmla="*/ 7460116 w 10753706"/>
              <a:gd name="connsiteY55" fmla="*/ 517548 h 1027260"/>
              <a:gd name="connsiteX56" fmla="*/ 7297810 w 10753706"/>
              <a:gd name="connsiteY56" fmla="*/ 563947 h 1027260"/>
              <a:gd name="connsiteX57" fmla="*/ 6946388 w 10753706"/>
              <a:gd name="connsiteY57" fmla="*/ 665244 h 1027260"/>
              <a:gd name="connsiteX58" fmla="*/ 6741704 w 10753706"/>
              <a:gd name="connsiteY58" fmla="*/ 679365 h 1027260"/>
              <a:gd name="connsiteX59" fmla="*/ 6624680 w 10753706"/>
              <a:gd name="connsiteY59" fmla="*/ 677674 h 1027260"/>
              <a:gd name="connsiteX60" fmla="*/ 6605700 w 10753706"/>
              <a:gd name="connsiteY60" fmla="*/ 683566 h 1027260"/>
              <a:gd name="connsiteX61" fmla="*/ 6576922 w 10753706"/>
              <a:gd name="connsiteY61" fmla="*/ 683030 h 1027260"/>
              <a:gd name="connsiteX62" fmla="*/ 6405123 w 10753706"/>
              <a:gd name="connsiteY62" fmla="*/ 721946 h 1027260"/>
              <a:gd name="connsiteX63" fmla="*/ 6368938 w 10753706"/>
              <a:gd name="connsiteY63" fmla="*/ 717341 h 1027260"/>
              <a:gd name="connsiteX64" fmla="*/ 6295102 w 10753706"/>
              <a:gd name="connsiteY64" fmla="*/ 729508 h 1027260"/>
              <a:gd name="connsiteX65" fmla="*/ 6202084 w 10753706"/>
              <a:gd name="connsiteY65" fmla="*/ 767091 h 1027260"/>
              <a:gd name="connsiteX66" fmla="*/ 6067157 w 10753706"/>
              <a:gd name="connsiteY66" fmla="*/ 790339 h 1027260"/>
              <a:gd name="connsiteX67" fmla="*/ 6061443 w 10753706"/>
              <a:gd name="connsiteY67" fmla="*/ 796151 h 1027260"/>
              <a:gd name="connsiteX68" fmla="*/ 6051406 w 10753706"/>
              <a:gd name="connsiteY68" fmla="*/ 800684 h 1027260"/>
              <a:gd name="connsiteX69" fmla="*/ 6049097 w 10753706"/>
              <a:gd name="connsiteY69" fmla="*/ 800636 h 1027260"/>
              <a:gd name="connsiteX70" fmla="*/ 6034222 w 10753706"/>
              <a:gd name="connsiteY70" fmla="*/ 804110 h 1027260"/>
              <a:gd name="connsiteX71" fmla="*/ 6033121 w 10753706"/>
              <a:gd name="connsiteY71" fmla="*/ 806078 h 1027260"/>
              <a:gd name="connsiteX72" fmla="*/ 6023593 w 10753706"/>
              <a:gd name="connsiteY72" fmla="*/ 808842 h 1027260"/>
              <a:gd name="connsiteX73" fmla="*/ 6006639 w 10753706"/>
              <a:gd name="connsiteY73" fmla="*/ 815304 h 1027260"/>
              <a:gd name="connsiteX74" fmla="*/ 6001762 w 10753706"/>
              <a:gd name="connsiteY74" fmla="*/ 815557 h 1027260"/>
              <a:gd name="connsiteX75" fmla="*/ 5973534 w 10753706"/>
              <a:gd name="connsiteY75" fmla="*/ 823815 h 1027260"/>
              <a:gd name="connsiteX76" fmla="*/ 5972336 w 10753706"/>
              <a:gd name="connsiteY76" fmla="*/ 823476 h 1027260"/>
              <a:gd name="connsiteX77" fmla="*/ 5960841 w 10753706"/>
              <a:gd name="connsiteY77" fmla="*/ 823819 h 1027260"/>
              <a:gd name="connsiteX78" fmla="*/ 5940719 w 10753706"/>
              <a:gd name="connsiteY78" fmla="*/ 825514 h 1027260"/>
              <a:gd name="connsiteX79" fmla="*/ 5884298 w 10753706"/>
              <a:gd name="connsiteY79" fmla="*/ 823806 h 1027260"/>
              <a:gd name="connsiteX80" fmla="*/ 5854779 w 10753706"/>
              <a:gd name="connsiteY80" fmla="*/ 832365 h 1027260"/>
              <a:gd name="connsiteX81" fmla="*/ 5848382 w 10753706"/>
              <a:gd name="connsiteY81" fmla="*/ 833844 h 1027260"/>
              <a:gd name="connsiteX82" fmla="*/ 5848066 w 10753706"/>
              <a:gd name="connsiteY82" fmla="*/ 833772 h 1027260"/>
              <a:gd name="connsiteX83" fmla="*/ 5840944 w 10753706"/>
              <a:gd name="connsiteY83" fmla="*/ 835132 h 1027260"/>
              <a:gd name="connsiteX84" fmla="*/ 5836719 w 10753706"/>
              <a:gd name="connsiteY84" fmla="*/ 836539 h 1027260"/>
              <a:gd name="connsiteX85" fmla="*/ 5824311 w 10753706"/>
              <a:gd name="connsiteY85" fmla="*/ 839408 h 1027260"/>
              <a:gd name="connsiteX86" fmla="*/ 5818788 w 10753706"/>
              <a:gd name="connsiteY86" fmla="*/ 839727 h 1027260"/>
              <a:gd name="connsiteX87" fmla="*/ 5763953 w 10753706"/>
              <a:gd name="connsiteY87" fmla="*/ 834282 h 1027260"/>
              <a:gd name="connsiteX88" fmla="*/ 5667748 w 10753706"/>
              <a:gd name="connsiteY88" fmla="*/ 840211 h 1027260"/>
              <a:gd name="connsiteX89" fmla="*/ 5573108 w 10753706"/>
              <a:gd name="connsiteY89" fmla="*/ 847611 h 1027260"/>
              <a:gd name="connsiteX90" fmla="*/ 5539137 w 10753706"/>
              <a:gd name="connsiteY90" fmla="*/ 851033 h 1027260"/>
              <a:gd name="connsiteX91" fmla="*/ 5510651 w 10753706"/>
              <a:gd name="connsiteY91" fmla="*/ 844215 h 1027260"/>
              <a:gd name="connsiteX92" fmla="*/ 5457331 w 10753706"/>
              <a:gd name="connsiteY92" fmla="*/ 839159 h 1027260"/>
              <a:gd name="connsiteX93" fmla="*/ 5410613 w 10753706"/>
              <a:gd name="connsiteY93" fmla="*/ 834358 h 1027260"/>
              <a:gd name="connsiteX94" fmla="*/ 5370040 w 10753706"/>
              <a:gd name="connsiteY94" fmla="*/ 862127 h 1027260"/>
              <a:gd name="connsiteX95" fmla="*/ 5318778 w 10753706"/>
              <a:gd name="connsiteY95" fmla="*/ 855310 h 1027260"/>
              <a:gd name="connsiteX96" fmla="*/ 5298645 w 10753706"/>
              <a:gd name="connsiteY96" fmla="*/ 855171 h 1027260"/>
              <a:gd name="connsiteX97" fmla="*/ 5253828 w 10753706"/>
              <a:gd name="connsiteY97" fmla="*/ 859670 h 1027260"/>
              <a:gd name="connsiteX98" fmla="*/ 5216955 w 10753706"/>
              <a:gd name="connsiteY98" fmla="*/ 866245 h 1027260"/>
              <a:gd name="connsiteX99" fmla="*/ 5214344 w 10753706"/>
              <a:gd name="connsiteY99" fmla="*/ 868102 h 1027260"/>
              <a:gd name="connsiteX100" fmla="*/ 5195561 w 10753706"/>
              <a:gd name="connsiteY100" fmla="*/ 869949 h 1027260"/>
              <a:gd name="connsiteX101" fmla="*/ 5182555 w 10753706"/>
              <a:gd name="connsiteY101" fmla="*/ 873542 h 1027260"/>
              <a:gd name="connsiteX102" fmla="*/ 5172552 w 10753706"/>
              <a:gd name="connsiteY102" fmla="*/ 878801 h 1027260"/>
              <a:gd name="connsiteX103" fmla="*/ 5027993 w 10753706"/>
              <a:gd name="connsiteY103" fmla="*/ 889666 h 1027260"/>
              <a:gd name="connsiteX104" fmla="*/ 4939844 w 10753706"/>
              <a:gd name="connsiteY104" fmla="*/ 934802 h 1027260"/>
              <a:gd name="connsiteX105" fmla="*/ 4792576 w 10753706"/>
              <a:gd name="connsiteY105" fmla="*/ 934820 h 1027260"/>
              <a:gd name="connsiteX106" fmla="*/ 4602423 w 10753706"/>
              <a:gd name="connsiteY106" fmla="*/ 958063 h 1027260"/>
              <a:gd name="connsiteX107" fmla="*/ 4290656 w 10753706"/>
              <a:gd name="connsiteY107" fmla="*/ 969152 h 1027260"/>
              <a:gd name="connsiteX108" fmla="*/ 3952334 w 10753706"/>
              <a:gd name="connsiteY108" fmla="*/ 954043 h 1027260"/>
              <a:gd name="connsiteX109" fmla="*/ 3858560 w 10753706"/>
              <a:gd name="connsiteY109" fmla="*/ 948781 h 1027260"/>
              <a:gd name="connsiteX110" fmla="*/ 3846597 w 10753706"/>
              <a:gd name="connsiteY110" fmla="*/ 948382 h 1027260"/>
              <a:gd name="connsiteX111" fmla="*/ 3736044 w 10753706"/>
              <a:gd name="connsiteY111" fmla="*/ 947759 h 1027260"/>
              <a:gd name="connsiteX112" fmla="*/ 3713136 w 10753706"/>
              <a:gd name="connsiteY112" fmla="*/ 946963 h 1027260"/>
              <a:gd name="connsiteX113" fmla="*/ 3695939 w 10753706"/>
              <a:gd name="connsiteY113" fmla="*/ 943639 h 1027260"/>
              <a:gd name="connsiteX114" fmla="*/ 3694125 w 10753706"/>
              <a:gd name="connsiteY114" fmla="*/ 940567 h 1027260"/>
              <a:gd name="connsiteX115" fmla="*/ 3681925 w 10753706"/>
              <a:gd name="connsiteY115" fmla="*/ 939706 h 1027260"/>
              <a:gd name="connsiteX116" fmla="*/ 3679204 w 10753706"/>
              <a:gd name="connsiteY116" fmla="*/ 938926 h 1027260"/>
              <a:gd name="connsiteX117" fmla="*/ 3615656 w 10753706"/>
              <a:gd name="connsiteY117" fmla="*/ 940320 h 1027260"/>
              <a:gd name="connsiteX118" fmla="*/ 3567983 w 10753706"/>
              <a:gd name="connsiteY118" fmla="*/ 935596 h 1027260"/>
              <a:gd name="connsiteX119" fmla="*/ 3422423 w 10753706"/>
              <a:gd name="connsiteY119" fmla="*/ 932129 h 1027260"/>
              <a:gd name="connsiteX120" fmla="*/ 3310925 w 10753706"/>
              <a:gd name="connsiteY120" fmla="*/ 911072 h 1027260"/>
              <a:gd name="connsiteX121" fmla="*/ 3139421 w 10753706"/>
              <a:gd name="connsiteY121" fmla="*/ 934151 h 1027260"/>
              <a:gd name="connsiteX122" fmla="*/ 2996922 w 10753706"/>
              <a:gd name="connsiteY122" fmla="*/ 927537 h 1027260"/>
              <a:gd name="connsiteX123" fmla="*/ 2982785 w 10753706"/>
              <a:gd name="connsiteY123" fmla="*/ 931453 h 1027260"/>
              <a:gd name="connsiteX124" fmla="*/ 2967478 w 10753706"/>
              <a:gd name="connsiteY124" fmla="*/ 933397 h 1027260"/>
              <a:gd name="connsiteX125" fmla="*/ 2948552 w 10753706"/>
              <a:gd name="connsiteY125" fmla="*/ 932961 h 1027260"/>
              <a:gd name="connsiteX126" fmla="*/ 2944404 w 10753706"/>
              <a:gd name="connsiteY126" fmla="*/ 934452 h 1027260"/>
              <a:gd name="connsiteX127" fmla="*/ 2908608 w 10753706"/>
              <a:gd name="connsiteY127" fmla="*/ 937205 h 1027260"/>
              <a:gd name="connsiteX128" fmla="*/ 2904443 w 10753706"/>
              <a:gd name="connsiteY128" fmla="*/ 936455 h 1027260"/>
              <a:gd name="connsiteX129" fmla="*/ 2868935 w 10753706"/>
              <a:gd name="connsiteY129" fmla="*/ 938022 h 1027260"/>
              <a:gd name="connsiteX130" fmla="*/ 2868586 w 10753706"/>
              <a:gd name="connsiteY130" fmla="*/ 937487 h 1027260"/>
              <a:gd name="connsiteX131" fmla="*/ 2859191 w 10753706"/>
              <a:gd name="connsiteY131" fmla="*/ 935503 h 1027260"/>
              <a:gd name="connsiteX132" fmla="*/ 2840915 w 10753706"/>
              <a:gd name="connsiteY132" fmla="*/ 932977 h 1027260"/>
              <a:gd name="connsiteX133" fmla="*/ 2763509 w 10753706"/>
              <a:gd name="connsiteY133" fmla="*/ 921850 h 1027260"/>
              <a:gd name="connsiteX134" fmla="*/ 2756121 w 10753706"/>
              <a:gd name="connsiteY134" fmla="*/ 921864 h 1027260"/>
              <a:gd name="connsiteX135" fmla="*/ 2755998 w 10753706"/>
              <a:gd name="connsiteY135" fmla="*/ 921739 h 1027260"/>
              <a:gd name="connsiteX136" fmla="*/ 2748255 w 10753706"/>
              <a:gd name="connsiteY136" fmla="*/ 921505 h 1027260"/>
              <a:gd name="connsiteX137" fmla="*/ 2694601 w 10753706"/>
              <a:gd name="connsiteY137" fmla="*/ 915575 h 1027260"/>
              <a:gd name="connsiteX138" fmla="*/ 2635357 w 10753706"/>
              <a:gd name="connsiteY138" fmla="*/ 910976 h 1027260"/>
              <a:gd name="connsiteX139" fmla="*/ 2601047 w 10753706"/>
              <a:gd name="connsiteY139" fmla="*/ 910263 h 1027260"/>
              <a:gd name="connsiteX140" fmla="*/ 2507482 w 10753706"/>
              <a:gd name="connsiteY140" fmla="*/ 906211 h 1027260"/>
              <a:gd name="connsiteX141" fmla="*/ 2413884 w 10753706"/>
              <a:gd name="connsiteY141" fmla="*/ 900545 h 1027260"/>
              <a:gd name="connsiteX142" fmla="*/ 2368912 w 10753706"/>
              <a:gd name="connsiteY142" fmla="*/ 888755 h 1027260"/>
              <a:gd name="connsiteX143" fmla="*/ 2349490 w 10753706"/>
              <a:gd name="connsiteY143" fmla="*/ 889719 h 1027260"/>
              <a:gd name="connsiteX144" fmla="*/ 2344290 w 10753706"/>
              <a:gd name="connsiteY144" fmla="*/ 890584 h 1027260"/>
              <a:gd name="connsiteX145" fmla="*/ 2336488 w 10753706"/>
              <a:gd name="connsiteY145" fmla="*/ 891058 h 1027260"/>
              <a:gd name="connsiteX146" fmla="*/ 2329015 w 10753706"/>
              <a:gd name="connsiteY146" fmla="*/ 891627 h 1027260"/>
              <a:gd name="connsiteX147" fmla="*/ 2293898 w 10753706"/>
              <a:gd name="connsiteY147" fmla="*/ 896431 h 1027260"/>
              <a:gd name="connsiteX148" fmla="*/ 2243927 w 10753706"/>
              <a:gd name="connsiteY148" fmla="*/ 888076 h 1027260"/>
              <a:gd name="connsiteX149" fmla="*/ 2223920 w 10753706"/>
              <a:gd name="connsiteY149" fmla="*/ 887331 h 1027260"/>
              <a:gd name="connsiteX150" fmla="*/ 2213081 w 10753706"/>
              <a:gd name="connsiteY150" fmla="*/ 886302 h 1027260"/>
              <a:gd name="connsiteX151" fmla="*/ 2212307 w 10753706"/>
              <a:gd name="connsiteY151" fmla="*/ 885829 h 1027260"/>
              <a:gd name="connsiteX152" fmla="*/ 2152321 w 10753706"/>
              <a:gd name="connsiteY152" fmla="*/ 894418 h 1027260"/>
              <a:gd name="connsiteX153" fmla="*/ 2140985 w 10753706"/>
              <a:gd name="connsiteY153" fmla="*/ 895968 h 1027260"/>
              <a:gd name="connsiteX154" fmla="*/ 2121210 w 10753706"/>
              <a:gd name="connsiteY154" fmla="*/ 899354 h 1027260"/>
              <a:gd name="connsiteX155" fmla="*/ 2119146 w 10753706"/>
              <a:gd name="connsiteY155" fmla="*/ 899033 h 1027260"/>
              <a:gd name="connsiteX156" fmla="*/ 2105666 w 10753706"/>
              <a:gd name="connsiteY156" fmla="*/ 902240 h 1027260"/>
              <a:gd name="connsiteX157" fmla="*/ 2094924 w 10753706"/>
              <a:gd name="connsiteY157" fmla="*/ 907203 h 1027260"/>
              <a:gd name="connsiteX158" fmla="*/ 1949478 w 10753706"/>
              <a:gd name="connsiteY158" fmla="*/ 913748 h 1027260"/>
              <a:gd name="connsiteX159" fmla="*/ 1749684 w 10753706"/>
              <a:gd name="connsiteY159" fmla="*/ 942223 h 1027260"/>
              <a:gd name="connsiteX160" fmla="*/ 1585576 w 10753706"/>
              <a:gd name="connsiteY160" fmla="*/ 954170 h 1027260"/>
              <a:gd name="connsiteX161" fmla="*/ 1476250 w 10753706"/>
              <a:gd name="connsiteY161" fmla="*/ 950653 h 1027260"/>
              <a:gd name="connsiteX162" fmla="*/ 1433927 w 10753706"/>
              <a:gd name="connsiteY162" fmla="*/ 959926 h 1027260"/>
              <a:gd name="connsiteX163" fmla="*/ 1414893 w 10753706"/>
              <a:gd name="connsiteY163" fmla="*/ 957671 h 1027260"/>
              <a:gd name="connsiteX164" fmla="*/ 1411585 w 10753706"/>
              <a:gd name="connsiteY164" fmla="*/ 957179 h 1027260"/>
              <a:gd name="connsiteX165" fmla="*/ 1398896 w 10753706"/>
              <a:gd name="connsiteY165" fmla="*/ 957460 h 1027260"/>
              <a:gd name="connsiteX166" fmla="*/ 1394632 w 10753706"/>
              <a:gd name="connsiteY166" fmla="*/ 954725 h 1027260"/>
              <a:gd name="connsiteX167" fmla="*/ 1375043 w 10753706"/>
              <a:gd name="connsiteY167" fmla="*/ 953132 h 1027260"/>
              <a:gd name="connsiteX168" fmla="*/ 1351876 w 10753706"/>
              <a:gd name="connsiteY168" fmla="*/ 954436 h 1027260"/>
              <a:gd name="connsiteX169" fmla="*/ 1242676 w 10753706"/>
              <a:gd name="connsiteY169" fmla="*/ 963767 h 1027260"/>
              <a:gd name="connsiteX170" fmla="*/ 1205993 w 10753706"/>
              <a:gd name="connsiteY170" fmla="*/ 974080 h 1027260"/>
              <a:gd name="connsiteX171" fmla="*/ 1052221 w 10753706"/>
              <a:gd name="connsiteY171" fmla="*/ 963954 h 1027260"/>
              <a:gd name="connsiteX172" fmla="*/ 968270 w 10753706"/>
              <a:gd name="connsiteY172" fmla="*/ 964761 h 1027260"/>
              <a:gd name="connsiteX173" fmla="*/ 874493 w 10753706"/>
              <a:gd name="connsiteY173" fmla="*/ 998122 h 1027260"/>
              <a:gd name="connsiteX174" fmla="*/ 814411 w 10753706"/>
              <a:gd name="connsiteY174" fmla="*/ 1007391 h 1027260"/>
              <a:gd name="connsiteX175" fmla="*/ 688604 w 10753706"/>
              <a:gd name="connsiteY175" fmla="*/ 1015631 h 1027260"/>
              <a:gd name="connsiteX176" fmla="*/ 618171 w 10753706"/>
              <a:gd name="connsiteY176" fmla="*/ 1027260 h 1027260"/>
              <a:gd name="connsiteX177" fmla="*/ 570379 w 10753706"/>
              <a:gd name="connsiteY177" fmla="*/ 1023487 h 1027260"/>
              <a:gd name="connsiteX178" fmla="*/ 482519 w 10753706"/>
              <a:gd name="connsiteY178" fmla="*/ 1002108 h 1027260"/>
              <a:gd name="connsiteX179" fmla="*/ 475319 w 10753706"/>
              <a:gd name="connsiteY179" fmla="*/ 1009922 h 1027260"/>
              <a:gd name="connsiteX180" fmla="*/ 431104 w 10753706"/>
              <a:gd name="connsiteY180" fmla="*/ 1009317 h 1027260"/>
              <a:gd name="connsiteX181" fmla="*/ 363782 w 10753706"/>
              <a:gd name="connsiteY181" fmla="*/ 1007585 h 1027260"/>
              <a:gd name="connsiteX182" fmla="*/ 325533 w 10753706"/>
              <a:gd name="connsiteY182" fmla="*/ 1008502 h 1027260"/>
              <a:gd name="connsiteX183" fmla="*/ 220429 w 10753706"/>
              <a:gd name="connsiteY183" fmla="*/ 1008927 h 1027260"/>
              <a:gd name="connsiteX184" fmla="*/ 114676 w 10753706"/>
              <a:gd name="connsiteY184" fmla="*/ 1007765 h 1027260"/>
              <a:gd name="connsiteX185" fmla="*/ 13470 w 10753706"/>
              <a:gd name="connsiteY185" fmla="*/ 998544 h 1027260"/>
              <a:gd name="connsiteX186" fmla="*/ 0 w 10753706"/>
              <a:gd name="connsiteY186" fmla="*/ 997355 h 102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10753706" h="1027260">
                <a:moveTo>
                  <a:pt x="0" y="0"/>
                </a:moveTo>
                <a:lnTo>
                  <a:pt x="10753706" y="0"/>
                </a:lnTo>
                <a:lnTo>
                  <a:pt x="10748809" y="2522"/>
                </a:lnTo>
                <a:cubicBezTo>
                  <a:pt x="10744031" y="4644"/>
                  <a:pt x="10737551" y="7204"/>
                  <a:pt x="10725330" y="11977"/>
                </a:cubicBezTo>
                <a:cubicBezTo>
                  <a:pt x="10700888" y="21523"/>
                  <a:pt x="10652058" y="39304"/>
                  <a:pt x="10615423" y="52967"/>
                </a:cubicBezTo>
                <a:cubicBezTo>
                  <a:pt x="10598524" y="49017"/>
                  <a:pt x="10550674" y="61360"/>
                  <a:pt x="10533936" y="53095"/>
                </a:cubicBezTo>
                <a:cubicBezTo>
                  <a:pt x="10519435" y="55674"/>
                  <a:pt x="10480156" y="49393"/>
                  <a:pt x="10466876" y="45180"/>
                </a:cubicBezTo>
                <a:cubicBezTo>
                  <a:pt x="10443145" y="68059"/>
                  <a:pt x="10382269" y="71294"/>
                  <a:pt x="10355090" y="89741"/>
                </a:cubicBezTo>
                <a:cubicBezTo>
                  <a:pt x="10286222" y="95376"/>
                  <a:pt x="10146285" y="63529"/>
                  <a:pt x="10087145" y="66115"/>
                </a:cubicBezTo>
                <a:cubicBezTo>
                  <a:pt x="10067575" y="79584"/>
                  <a:pt x="10043111" y="68921"/>
                  <a:pt x="10015902" y="76178"/>
                </a:cubicBezTo>
                <a:cubicBezTo>
                  <a:pt x="9952302" y="84628"/>
                  <a:pt x="9893286" y="103337"/>
                  <a:pt x="9806005" y="102435"/>
                </a:cubicBezTo>
                <a:cubicBezTo>
                  <a:pt x="9782247" y="141133"/>
                  <a:pt x="9674787" y="151643"/>
                  <a:pt x="9602583" y="179170"/>
                </a:cubicBezTo>
                <a:cubicBezTo>
                  <a:pt x="9557658" y="187584"/>
                  <a:pt x="9478290" y="154235"/>
                  <a:pt x="9469719" y="174721"/>
                </a:cubicBezTo>
                <a:cubicBezTo>
                  <a:pt x="9443779" y="165070"/>
                  <a:pt x="9431317" y="185692"/>
                  <a:pt x="9408692" y="189513"/>
                </a:cubicBezTo>
                <a:cubicBezTo>
                  <a:pt x="9387154" y="183843"/>
                  <a:pt x="9380475" y="191089"/>
                  <a:pt x="9364151" y="194072"/>
                </a:cubicBezTo>
                <a:cubicBezTo>
                  <a:pt x="9354686" y="190222"/>
                  <a:pt x="9340485" y="191782"/>
                  <a:pt x="9337751" y="197579"/>
                </a:cubicBezTo>
                <a:cubicBezTo>
                  <a:pt x="9349566" y="209270"/>
                  <a:pt x="9297468" y="207714"/>
                  <a:pt x="9297166" y="216558"/>
                </a:cubicBezTo>
                <a:cubicBezTo>
                  <a:pt x="9269057" y="220999"/>
                  <a:pt x="9139630" y="221783"/>
                  <a:pt x="9123859" y="237356"/>
                </a:cubicBezTo>
                <a:cubicBezTo>
                  <a:pt x="9068176" y="249209"/>
                  <a:pt x="8975349" y="235349"/>
                  <a:pt x="8950741" y="238020"/>
                </a:cubicBezTo>
                <a:cubicBezTo>
                  <a:pt x="8916265" y="215428"/>
                  <a:pt x="8822808" y="292026"/>
                  <a:pt x="8718236" y="303148"/>
                </a:cubicBezTo>
                <a:cubicBezTo>
                  <a:pt x="8703111" y="302060"/>
                  <a:pt x="8695551" y="302792"/>
                  <a:pt x="8694011" y="308812"/>
                </a:cubicBezTo>
                <a:cubicBezTo>
                  <a:pt x="8661810" y="312764"/>
                  <a:pt x="8637956" y="329628"/>
                  <a:pt x="8611976" y="324819"/>
                </a:cubicBezTo>
                <a:cubicBezTo>
                  <a:pt x="8621849" y="336388"/>
                  <a:pt x="8562809" y="325917"/>
                  <a:pt x="8562074" y="337971"/>
                </a:cubicBezTo>
                <a:cubicBezTo>
                  <a:pt x="8543699" y="343978"/>
                  <a:pt x="8511321" y="356396"/>
                  <a:pt x="8501724" y="360865"/>
                </a:cubicBezTo>
                <a:lnTo>
                  <a:pt x="8504489" y="364790"/>
                </a:lnTo>
                <a:lnTo>
                  <a:pt x="8492774" y="366181"/>
                </a:lnTo>
                <a:lnTo>
                  <a:pt x="8466405" y="368724"/>
                </a:lnTo>
                <a:cubicBezTo>
                  <a:pt x="8455454" y="372229"/>
                  <a:pt x="8440175" y="385805"/>
                  <a:pt x="8427069" y="387211"/>
                </a:cubicBezTo>
                <a:cubicBezTo>
                  <a:pt x="8400442" y="392215"/>
                  <a:pt x="8397079" y="382989"/>
                  <a:pt x="8387766" y="377161"/>
                </a:cubicBezTo>
                <a:cubicBezTo>
                  <a:pt x="8369233" y="378548"/>
                  <a:pt x="8334756" y="390869"/>
                  <a:pt x="8315874" y="395527"/>
                </a:cubicBezTo>
                <a:cubicBezTo>
                  <a:pt x="8306664" y="400500"/>
                  <a:pt x="8272845" y="393679"/>
                  <a:pt x="8274474" y="405112"/>
                </a:cubicBezTo>
                <a:cubicBezTo>
                  <a:pt x="8255483" y="406194"/>
                  <a:pt x="8244963" y="408376"/>
                  <a:pt x="8234664" y="410219"/>
                </a:cubicBezTo>
                <a:lnTo>
                  <a:pt x="8211268" y="416791"/>
                </a:lnTo>
                <a:cubicBezTo>
                  <a:pt x="8204720" y="419941"/>
                  <a:pt x="8197411" y="422004"/>
                  <a:pt x="8188615" y="421755"/>
                </a:cubicBezTo>
                <a:lnTo>
                  <a:pt x="8179981" y="420402"/>
                </a:lnTo>
                <a:lnTo>
                  <a:pt x="8179307" y="422516"/>
                </a:lnTo>
                <a:cubicBezTo>
                  <a:pt x="8179027" y="425797"/>
                  <a:pt x="8175790" y="448341"/>
                  <a:pt x="8147929" y="450302"/>
                </a:cubicBezTo>
                <a:cubicBezTo>
                  <a:pt x="8130300" y="457967"/>
                  <a:pt x="8114933" y="461015"/>
                  <a:pt x="8089136" y="465283"/>
                </a:cubicBezTo>
                <a:cubicBezTo>
                  <a:pt x="8072810" y="465920"/>
                  <a:pt x="8069376" y="451569"/>
                  <a:pt x="8049973" y="454121"/>
                </a:cubicBezTo>
                <a:cubicBezTo>
                  <a:pt x="7974508" y="471465"/>
                  <a:pt x="8006050" y="447139"/>
                  <a:pt x="7965913" y="464415"/>
                </a:cubicBezTo>
                <a:cubicBezTo>
                  <a:pt x="7958234" y="466025"/>
                  <a:pt x="7951405" y="465800"/>
                  <a:pt x="7945093" y="464798"/>
                </a:cubicBezTo>
                <a:lnTo>
                  <a:pt x="7935335" y="462442"/>
                </a:lnTo>
                <a:lnTo>
                  <a:pt x="7904779" y="471429"/>
                </a:lnTo>
                <a:cubicBezTo>
                  <a:pt x="7889387" y="474999"/>
                  <a:pt x="7872867" y="477951"/>
                  <a:pt x="7855604" y="480199"/>
                </a:cubicBezTo>
                <a:cubicBezTo>
                  <a:pt x="7850005" y="476378"/>
                  <a:pt x="7838628" y="483595"/>
                  <a:pt x="7832630" y="485371"/>
                </a:cubicBezTo>
                <a:cubicBezTo>
                  <a:pt x="7831473" y="482645"/>
                  <a:pt x="7816623" y="482661"/>
                  <a:pt x="7812438" y="485391"/>
                </a:cubicBezTo>
                <a:cubicBezTo>
                  <a:pt x="7709470" y="505049"/>
                  <a:pt x="7759426" y="473956"/>
                  <a:pt x="7701399" y="495197"/>
                </a:cubicBezTo>
                <a:cubicBezTo>
                  <a:pt x="7690986" y="496989"/>
                  <a:pt x="7682397" y="496365"/>
                  <a:pt x="7674778" y="494723"/>
                </a:cubicBezTo>
                <a:lnTo>
                  <a:pt x="7660445" y="490194"/>
                </a:lnTo>
                <a:lnTo>
                  <a:pt x="7651781" y="493084"/>
                </a:lnTo>
                <a:cubicBezTo>
                  <a:pt x="7616113" y="496548"/>
                  <a:pt x="7603273" y="491735"/>
                  <a:pt x="7584807" y="499490"/>
                </a:cubicBezTo>
                <a:cubicBezTo>
                  <a:pt x="7549256" y="490212"/>
                  <a:pt x="7563949" y="500167"/>
                  <a:pt x="7541324" y="504184"/>
                </a:cubicBezTo>
                <a:cubicBezTo>
                  <a:pt x="7523851" y="508307"/>
                  <a:pt x="7559546" y="509825"/>
                  <a:pt x="7541756" y="512184"/>
                </a:cubicBezTo>
                <a:cubicBezTo>
                  <a:pt x="7520963" y="510864"/>
                  <a:pt x="7525755" y="520497"/>
                  <a:pt x="7503906" y="518551"/>
                </a:cubicBezTo>
                <a:cubicBezTo>
                  <a:pt x="7505924" y="510774"/>
                  <a:pt x="7464361" y="523683"/>
                  <a:pt x="7460411" y="517415"/>
                </a:cubicBezTo>
                <a:lnTo>
                  <a:pt x="7460116" y="517548"/>
                </a:lnTo>
                <a:cubicBezTo>
                  <a:pt x="7447785" y="530928"/>
                  <a:pt x="7310141" y="550568"/>
                  <a:pt x="7297810" y="563947"/>
                </a:cubicBezTo>
                <a:cubicBezTo>
                  <a:pt x="7221791" y="605698"/>
                  <a:pt x="7039072" y="646008"/>
                  <a:pt x="6946388" y="665244"/>
                </a:cubicBezTo>
                <a:cubicBezTo>
                  <a:pt x="6853704" y="684480"/>
                  <a:pt x="6804875" y="677485"/>
                  <a:pt x="6741704" y="679365"/>
                </a:cubicBezTo>
                <a:lnTo>
                  <a:pt x="6624680" y="677674"/>
                </a:lnTo>
                <a:lnTo>
                  <a:pt x="6605700" y="683566"/>
                </a:lnTo>
                <a:cubicBezTo>
                  <a:pt x="6603309" y="685184"/>
                  <a:pt x="6599550" y="685647"/>
                  <a:pt x="6576922" y="683030"/>
                </a:cubicBezTo>
                <a:cubicBezTo>
                  <a:pt x="6527275" y="698355"/>
                  <a:pt x="6440981" y="702347"/>
                  <a:pt x="6405123" y="721946"/>
                </a:cubicBezTo>
                <a:cubicBezTo>
                  <a:pt x="6407963" y="715467"/>
                  <a:pt x="6383450" y="712913"/>
                  <a:pt x="6368938" y="717341"/>
                </a:cubicBezTo>
                <a:cubicBezTo>
                  <a:pt x="6377914" y="692119"/>
                  <a:pt x="6315316" y="744281"/>
                  <a:pt x="6295102" y="729508"/>
                </a:cubicBezTo>
                <a:cubicBezTo>
                  <a:pt x="6300358" y="744473"/>
                  <a:pt x="6240070" y="776254"/>
                  <a:pt x="6202084" y="767091"/>
                </a:cubicBezTo>
                <a:cubicBezTo>
                  <a:pt x="6152826" y="774744"/>
                  <a:pt x="6122010" y="790367"/>
                  <a:pt x="6067157" y="790339"/>
                </a:cubicBezTo>
                <a:cubicBezTo>
                  <a:pt x="6066310" y="792484"/>
                  <a:pt x="6064283" y="794403"/>
                  <a:pt x="6061443" y="796151"/>
                </a:cubicBezTo>
                <a:lnTo>
                  <a:pt x="6051406" y="800684"/>
                </a:lnTo>
                <a:lnTo>
                  <a:pt x="6049097" y="800636"/>
                </a:lnTo>
                <a:cubicBezTo>
                  <a:pt x="6040408" y="801393"/>
                  <a:pt x="6036299" y="802645"/>
                  <a:pt x="6034222" y="804110"/>
                </a:cubicBezTo>
                <a:lnTo>
                  <a:pt x="6033121" y="806078"/>
                </a:lnTo>
                <a:lnTo>
                  <a:pt x="6023593" y="808842"/>
                </a:lnTo>
                <a:lnTo>
                  <a:pt x="6006639" y="815304"/>
                </a:lnTo>
                <a:lnTo>
                  <a:pt x="6001762" y="815557"/>
                </a:lnTo>
                <a:lnTo>
                  <a:pt x="5973534" y="823815"/>
                </a:lnTo>
                <a:lnTo>
                  <a:pt x="5972336" y="823476"/>
                </a:lnTo>
                <a:cubicBezTo>
                  <a:pt x="5969004" y="822901"/>
                  <a:pt x="5965329" y="822833"/>
                  <a:pt x="5960841" y="823819"/>
                </a:cubicBezTo>
                <a:cubicBezTo>
                  <a:pt x="5955860" y="815655"/>
                  <a:pt x="5953515" y="821882"/>
                  <a:pt x="5940719" y="825514"/>
                </a:cubicBezTo>
                <a:cubicBezTo>
                  <a:pt x="5930130" y="813644"/>
                  <a:pt x="5900943" y="827979"/>
                  <a:pt x="5884298" y="823806"/>
                </a:cubicBezTo>
                <a:cubicBezTo>
                  <a:pt x="5875133" y="826741"/>
                  <a:pt x="5865250" y="829630"/>
                  <a:pt x="5854779" y="832365"/>
                </a:cubicBezTo>
                <a:lnTo>
                  <a:pt x="5848382" y="833844"/>
                </a:lnTo>
                <a:lnTo>
                  <a:pt x="5848066" y="833772"/>
                </a:lnTo>
                <a:cubicBezTo>
                  <a:pt x="5846273" y="833879"/>
                  <a:pt x="5844018" y="834284"/>
                  <a:pt x="5840944" y="835132"/>
                </a:cubicBezTo>
                <a:lnTo>
                  <a:pt x="5836719" y="836539"/>
                </a:lnTo>
                <a:lnTo>
                  <a:pt x="5824311" y="839408"/>
                </a:lnTo>
                <a:lnTo>
                  <a:pt x="5818788" y="839727"/>
                </a:lnTo>
                <a:cubicBezTo>
                  <a:pt x="5797008" y="838594"/>
                  <a:pt x="5786883" y="822081"/>
                  <a:pt x="5763953" y="834282"/>
                </a:cubicBezTo>
                <a:cubicBezTo>
                  <a:pt x="5726813" y="837521"/>
                  <a:pt x="5699446" y="830949"/>
                  <a:pt x="5667748" y="840211"/>
                </a:cubicBezTo>
                <a:cubicBezTo>
                  <a:pt x="5632959" y="843205"/>
                  <a:pt x="5601436" y="842280"/>
                  <a:pt x="5573108" y="847611"/>
                </a:cubicBezTo>
                <a:cubicBezTo>
                  <a:pt x="5560030" y="845832"/>
                  <a:pt x="5549547" y="851598"/>
                  <a:pt x="5539137" y="851033"/>
                </a:cubicBezTo>
                <a:cubicBezTo>
                  <a:pt x="5528728" y="850467"/>
                  <a:pt x="5529256" y="837509"/>
                  <a:pt x="5510651" y="844215"/>
                </a:cubicBezTo>
                <a:cubicBezTo>
                  <a:pt x="5494241" y="833607"/>
                  <a:pt x="5466101" y="839171"/>
                  <a:pt x="5457331" y="839159"/>
                </a:cubicBezTo>
                <a:lnTo>
                  <a:pt x="5410613" y="834358"/>
                </a:lnTo>
                <a:lnTo>
                  <a:pt x="5370040" y="862127"/>
                </a:lnTo>
                <a:cubicBezTo>
                  <a:pt x="5357863" y="856469"/>
                  <a:pt x="5319115" y="868069"/>
                  <a:pt x="5318778" y="855310"/>
                </a:cubicBezTo>
                <a:cubicBezTo>
                  <a:pt x="5303920" y="857760"/>
                  <a:pt x="5296727" y="863736"/>
                  <a:pt x="5298645" y="855171"/>
                </a:cubicBezTo>
                <a:cubicBezTo>
                  <a:pt x="5287819" y="855897"/>
                  <a:pt x="5267444" y="857825"/>
                  <a:pt x="5253828" y="859670"/>
                </a:cubicBezTo>
                <a:lnTo>
                  <a:pt x="5216955" y="866245"/>
                </a:lnTo>
                <a:lnTo>
                  <a:pt x="5214344" y="868102"/>
                </a:lnTo>
                <a:cubicBezTo>
                  <a:pt x="5210778" y="868719"/>
                  <a:pt x="5200859" y="869042"/>
                  <a:pt x="5195561" y="869949"/>
                </a:cubicBezTo>
                <a:lnTo>
                  <a:pt x="5182555" y="873542"/>
                </a:lnTo>
                <a:cubicBezTo>
                  <a:pt x="5178496" y="875023"/>
                  <a:pt x="5175066" y="876746"/>
                  <a:pt x="5172552" y="878801"/>
                </a:cubicBezTo>
                <a:cubicBezTo>
                  <a:pt x="5121406" y="873797"/>
                  <a:pt x="5080096" y="886529"/>
                  <a:pt x="5027993" y="889666"/>
                </a:cubicBezTo>
                <a:cubicBezTo>
                  <a:pt x="4999924" y="877115"/>
                  <a:pt x="4946973" y="919452"/>
                  <a:pt x="4939844" y="934802"/>
                </a:cubicBezTo>
                <a:cubicBezTo>
                  <a:pt x="4895154" y="940701"/>
                  <a:pt x="4844006" y="928240"/>
                  <a:pt x="4792576" y="934820"/>
                </a:cubicBezTo>
                <a:lnTo>
                  <a:pt x="4602423" y="958063"/>
                </a:lnTo>
                <a:cubicBezTo>
                  <a:pt x="4488530" y="967131"/>
                  <a:pt x="4399004" y="969822"/>
                  <a:pt x="4290656" y="969152"/>
                </a:cubicBezTo>
                <a:cubicBezTo>
                  <a:pt x="4182308" y="968482"/>
                  <a:pt x="4046938" y="971167"/>
                  <a:pt x="3952334" y="954043"/>
                </a:cubicBezTo>
                <a:lnTo>
                  <a:pt x="3858560" y="948781"/>
                </a:lnTo>
                <a:lnTo>
                  <a:pt x="3846597" y="948382"/>
                </a:lnTo>
                <a:cubicBezTo>
                  <a:pt x="3807516" y="956616"/>
                  <a:pt x="3767475" y="941640"/>
                  <a:pt x="3736044" y="947759"/>
                </a:cubicBezTo>
                <a:cubicBezTo>
                  <a:pt x="3727323" y="948128"/>
                  <a:pt x="3719828" y="947771"/>
                  <a:pt x="3713136" y="946963"/>
                </a:cubicBezTo>
                <a:lnTo>
                  <a:pt x="3695939" y="943639"/>
                </a:lnTo>
                <a:lnTo>
                  <a:pt x="3694125" y="940567"/>
                </a:lnTo>
                <a:lnTo>
                  <a:pt x="3681925" y="939706"/>
                </a:lnTo>
                <a:lnTo>
                  <a:pt x="3679204" y="938926"/>
                </a:lnTo>
                <a:cubicBezTo>
                  <a:pt x="3668160" y="939028"/>
                  <a:pt x="3634193" y="940875"/>
                  <a:pt x="3615656" y="940320"/>
                </a:cubicBezTo>
                <a:cubicBezTo>
                  <a:pt x="3582626" y="936974"/>
                  <a:pt x="3593904" y="949140"/>
                  <a:pt x="3567983" y="935596"/>
                </a:cubicBezTo>
                <a:cubicBezTo>
                  <a:pt x="3504185" y="939048"/>
                  <a:pt x="3482818" y="922224"/>
                  <a:pt x="3422423" y="932129"/>
                </a:cubicBezTo>
                <a:cubicBezTo>
                  <a:pt x="3369166" y="933413"/>
                  <a:pt x="3329486" y="910108"/>
                  <a:pt x="3310925" y="911072"/>
                </a:cubicBezTo>
                <a:cubicBezTo>
                  <a:pt x="3261363" y="909787"/>
                  <a:pt x="3198415" y="933574"/>
                  <a:pt x="3139421" y="934151"/>
                </a:cubicBezTo>
                <a:cubicBezTo>
                  <a:pt x="3088799" y="931012"/>
                  <a:pt x="3038941" y="938464"/>
                  <a:pt x="2996922" y="927537"/>
                </a:cubicBezTo>
                <a:cubicBezTo>
                  <a:pt x="2992673" y="929234"/>
                  <a:pt x="2987900" y="930498"/>
                  <a:pt x="2982785" y="931453"/>
                </a:cubicBezTo>
                <a:lnTo>
                  <a:pt x="2967478" y="933397"/>
                </a:lnTo>
                <a:lnTo>
                  <a:pt x="2948552" y="932961"/>
                </a:lnTo>
                <a:lnTo>
                  <a:pt x="2944404" y="934452"/>
                </a:lnTo>
                <a:lnTo>
                  <a:pt x="2908608" y="937205"/>
                </a:lnTo>
                <a:lnTo>
                  <a:pt x="2904443" y="936455"/>
                </a:lnTo>
                <a:lnTo>
                  <a:pt x="2868935" y="938022"/>
                </a:lnTo>
                <a:lnTo>
                  <a:pt x="2868586" y="937487"/>
                </a:lnTo>
                <a:cubicBezTo>
                  <a:pt x="2866994" y="936327"/>
                  <a:pt x="2864292" y="935538"/>
                  <a:pt x="2859191" y="935503"/>
                </a:cubicBezTo>
                <a:cubicBezTo>
                  <a:pt x="2869075" y="927418"/>
                  <a:pt x="2856828" y="932364"/>
                  <a:pt x="2840915" y="932977"/>
                </a:cubicBezTo>
                <a:lnTo>
                  <a:pt x="2763509" y="921850"/>
                </a:lnTo>
                <a:lnTo>
                  <a:pt x="2756121" y="921864"/>
                </a:lnTo>
                <a:cubicBezTo>
                  <a:pt x="2756081" y="921822"/>
                  <a:pt x="2756039" y="921781"/>
                  <a:pt x="2755998" y="921739"/>
                </a:cubicBezTo>
                <a:cubicBezTo>
                  <a:pt x="2754445" y="921476"/>
                  <a:pt x="2752036" y="921380"/>
                  <a:pt x="2748255" y="921505"/>
                </a:cubicBezTo>
                <a:lnTo>
                  <a:pt x="2694601" y="915575"/>
                </a:lnTo>
                <a:cubicBezTo>
                  <a:pt x="2671223" y="919874"/>
                  <a:pt x="2666972" y="913376"/>
                  <a:pt x="2635357" y="910976"/>
                </a:cubicBezTo>
                <a:cubicBezTo>
                  <a:pt x="2621906" y="915051"/>
                  <a:pt x="2611315" y="913542"/>
                  <a:pt x="2601047" y="910263"/>
                </a:cubicBezTo>
                <a:cubicBezTo>
                  <a:pt x="2570084" y="912074"/>
                  <a:pt x="2542135" y="907435"/>
                  <a:pt x="2507482" y="906211"/>
                </a:cubicBezTo>
                <a:cubicBezTo>
                  <a:pt x="2469706" y="911437"/>
                  <a:pt x="2450920" y="901812"/>
                  <a:pt x="2413884" y="900545"/>
                </a:cubicBezTo>
                <a:cubicBezTo>
                  <a:pt x="2381338" y="909664"/>
                  <a:pt x="2387753" y="892438"/>
                  <a:pt x="2368912" y="888755"/>
                </a:cubicBezTo>
                <a:lnTo>
                  <a:pt x="2349490" y="889719"/>
                </a:lnTo>
                <a:lnTo>
                  <a:pt x="2344290" y="890584"/>
                </a:lnTo>
                <a:cubicBezTo>
                  <a:pt x="2340673" y="891041"/>
                  <a:pt x="2338228" y="891167"/>
                  <a:pt x="2336488" y="891058"/>
                </a:cubicBezTo>
                <a:lnTo>
                  <a:pt x="2329015" y="891627"/>
                </a:lnTo>
                <a:cubicBezTo>
                  <a:pt x="2316843" y="893039"/>
                  <a:pt x="2305064" y="894669"/>
                  <a:pt x="2293898" y="896431"/>
                </a:cubicBezTo>
                <a:cubicBezTo>
                  <a:pt x="2282637" y="890404"/>
                  <a:pt x="2242346" y="900851"/>
                  <a:pt x="2243927" y="888076"/>
                </a:cubicBezTo>
                <a:cubicBezTo>
                  <a:pt x="2228778" y="890081"/>
                  <a:pt x="2220725" y="895845"/>
                  <a:pt x="2223920" y="887331"/>
                </a:cubicBezTo>
                <a:cubicBezTo>
                  <a:pt x="2218877" y="887756"/>
                  <a:pt x="2215583" y="887254"/>
                  <a:pt x="2213081" y="886302"/>
                </a:cubicBezTo>
                <a:lnTo>
                  <a:pt x="2212307" y="885829"/>
                </a:lnTo>
                <a:lnTo>
                  <a:pt x="2152321" y="894418"/>
                </a:lnTo>
                <a:lnTo>
                  <a:pt x="2140985" y="895968"/>
                </a:lnTo>
                <a:lnTo>
                  <a:pt x="2121210" y="899354"/>
                </a:lnTo>
                <a:lnTo>
                  <a:pt x="2119146" y="899033"/>
                </a:lnTo>
                <a:lnTo>
                  <a:pt x="2105666" y="902240"/>
                </a:lnTo>
                <a:cubicBezTo>
                  <a:pt x="2101407" y="903601"/>
                  <a:pt x="2097735" y="905221"/>
                  <a:pt x="2094924" y="907203"/>
                </a:cubicBezTo>
                <a:cubicBezTo>
                  <a:pt x="2044793" y="900664"/>
                  <a:pt x="2001785" y="912168"/>
                  <a:pt x="1949478" y="913748"/>
                </a:cubicBezTo>
                <a:cubicBezTo>
                  <a:pt x="1891937" y="919585"/>
                  <a:pt x="1810334" y="935486"/>
                  <a:pt x="1749684" y="942223"/>
                </a:cubicBezTo>
                <a:lnTo>
                  <a:pt x="1585576" y="954170"/>
                </a:lnTo>
                <a:cubicBezTo>
                  <a:pt x="1549165" y="943719"/>
                  <a:pt x="1511425" y="950847"/>
                  <a:pt x="1476250" y="950653"/>
                </a:cubicBezTo>
                <a:cubicBezTo>
                  <a:pt x="1488515" y="961596"/>
                  <a:pt x="1432660" y="946795"/>
                  <a:pt x="1433927" y="959926"/>
                </a:cubicBezTo>
                <a:cubicBezTo>
                  <a:pt x="1427485" y="959475"/>
                  <a:pt x="1421205" y="958623"/>
                  <a:pt x="1414893" y="957671"/>
                </a:cubicBezTo>
                <a:lnTo>
                  <a:pt x="1411585" y="957179"/>
                </a:lnTo>
                <a:lnTo>
                  <a:pt x="1398896" y="957460"/>
                </a:lnTo>
                <a:lnTo>
                  <a:pt x="1394632" y="954725"/>
                </a:lnTo>
                <a:lnTo>
                  <a:pt x="1375043" y="953132"/>
                </a:lnTo>
                <a:cubicBezTo>
                  <a:pt x="1367813" y="952970"/>
                  <a:pt x="1360155" y="953305"/>
                  <a:pt x="1351876" y="954436"/>
                </a:cubicBezTo>
                <a:cubicBezTo>
                  <a:pt x="1325912" y="963028"/>
                  <a:pt x="1274459" y="952492"/>
                  <a:pt x="1242676" y="963767"/>
                </a:cubicBezTo>
                <a:cubicBezTo>
                  <a:pt x="1230276" y="966918"/>
                  <a:pt x="1216715" y="977098"/>
                  <a:pt x="1205993" y="974080"/>
                </a:cubicBezTo>
                <a:cubicBezTo>
                  <a:pt x="1174251" y="974112"/>
                  <a:pt x="1086982" y="964420"/>
                  <a:pt x="1052221" y="963954"/>
                </a:cubicBezTo>
                <a:cubicBezTo>
                  <a:pt x="1038515" y="970622"/>
                  <a:pt x="1009522" y="962342"/>
                  <a:pt x="968270" y="964761"/>
                </a:cubicBezTo>
                <a:cubicBezTo>
                  <a:pt x="943437" y="973698"/>
                  <a:pt x="900136" y="991017"/>
                  <a:pt x="874493" y="998122"/>
                </a:cubicBezTo>
                <a:cubicBezTo>
                  <a:pt x="848849" y="1005226"/>
                  <a:pt x="853424" y="1009427"/>
                  <a:pt x="814411" y="1007391"/>
                </a:cubicBezTo>
                <a:cubicBezTo>
                  <a:pt x="765926" y="1022821"/>
                  <a:pt x="732885" y="1009859"/>
                  <a:pt x="688604" y="1015631"/>
                </a:cubicBezTo>
                <a:cubicBezTo>
                  <a:pt x="638045" y="1020877"/>
                  <a:pt x="677999" y="1011556"/>
                  <a:pt x="618171" y="1027260"/>
                </a:cubicBezTo>
                <a:cubicBezTo>
                  <a:pt x="609680" y="1023165"/>
                  <a:pt x="583253" y="1020277"/>
                  <a:pt x="570379" y="1023487"/>
                </a:cubicBezTo>
                <a:cubicBezTo>
                  <a:pt x="543992" y="1022523"/>
                  <a:pt x="505183" y="1001686"/>
                  <a:pt x="482519" y="1002108"/>
                </a:cubicBezTo>
                <a:cubicBezTo>
                  <a:pt x="464011" y="1002285"/>
                  <a:pt x="495211" y="1007995"/>
                  <a:pt x="475319" y="1009922"/>
                </a:cubicBezTo>
                <a:cubicBezTo>
                  <a:pt x="450818" y="1011135"/>
                  <a:pt x="454804" y="1022539"/>
                  <a:pt x="431104" y="1009317"/>
                </a:cubicBezTo>
                <a:cubicBezTo>
                  <a:pt x="406857" y="1014651"/>
                  <a:pt x="399686" y="1008456"/>
                  <a:pt x="363782" y="1007585"/>
                </a:cubicBezTo>
                <a:cubicBezTo>
                  <a:pt x="350440" y="1012231"/>
                  <a:pt x="338145" y="1011245"/>
                  <a:pt x="325533" y="1008502"/>
                </a:cubicBezTo>
                <a:cubicBezTo>
                  <a:pt x="291944" y="1011745"/>
                  <a:pt x="259251" y="1008497"/>
                  <a:pt x="220429" y="1008927"/>
                </a:cubicBezTo>
                <a:cubicBezTo>
                  <a:pt x="180594" y="1015852"/>
                  <a:pt x="156150" y="1007265"/>
                  <a:pt x="114676" y="1007765"/>
                </a:cubicBezTo>
                <a:cubicBezTo>
                  <a:pt x="85718" y="1006195"/>
                  <a:pt x="43316" y="1001491"/>
                  <a:pt x="13470" y="998544"/>
                </a:cubicBezTo>
                <a:lnTo>
                  <a:pt x="0" y="997355"/>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6" name="Bildobjekt 5">
            <a:extLst>
              <a:ext uri="{FF2B5EF4-FFF2-40B4-BE49-F238E27FC236}">
                <a16:creationId xmlns:a16="http://schemas.microsoft.com/office/drawing/2014/main" id="{524CCA54-6965-162F-FDFC-42BA03F704BE}"/>
              </a:ext>
            </a:extLst>
          </p:cNvPr>
          <p:cNvPicPr>
            <a:picLocks noChangeAspect="1"/>
          </p:cNvPicPr>
          <p:nvPr/>
        </p:nvPicPr>
        <p:blipFill>
          <a:blip r:embed="rId2"/>
          <a:stretch>
            <a:fillRect/>
          </a:stretch>
        </p:blipFill>
        <p:spPr>
          <a:xfrm>
            <a:off x="8345714" y="1730194"/>
            <a:ext cx="2708547" cy="3721544"/>
          </a:xfrm>
          <a:prstGeom prst="rect">
            <a:avLst/>
          </a:prstGeom>
        </p:spPr>
      </p:pic>
    </p:spTree>
    <p:extLst>
      <p:ext uri="{BB962C8B-B14F-4D97-AF65-F5344CB8AC3E}">
        <p14:creationId xmlns:p14="http://schemas.microsoft.com/office/powerpoint/2010/main" val="42642399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E80236EE-2856-1A34-528B-C6818B58024D}"/>
              </a:ext>
            </a:extLst>
          </p:cNvPr>
          <p:cNvPicPr>
            <a:picLocks noChangeAspect="1"/>
          </p:cNvPicPr>
          <p:nvPr/>
        </p:nvPicPr>
        <p:blipFill>
          <a:blip r:embed="rId2"/>
          <a:stretch>
            <a:fillRect/>
          </a:stretch>
        </p:blipFill>
        <p:spPr>
          <a:xfrm>
            <a:off x="0" y="0"/>
            <a:ext cx="12246428" cy="6858000"/>
          </a:xfrm>
          <a:prstGeom prst="rect">
            <a:avLst/>
          </a:prstGeom>
        </p:spPr>
      </p:pic>
      <p:sp>
        <p:nvSpPr>
          <p:cNvPr id="5" name="Platshållare för text 1">
            <a:extLst>
              <a:ext uri="{FF2B5EF4-FFF2-40B4-BE49-F238E27FC236}">
                <a16:creationId xmlns:a16="http://schemas.microsoft.com/office/drawing/2014/main" id="{EFE4287C-4F8B-F6BC-2D53-6699965DD035}"/>
              </a:ext>
            </a:extLst>
          </p:cNvPr>
          <p:cNvSpPr>
            <a:spLocks noGrp="1"/>
          </p:cNvSpPr>
          <p:nvPr>
            <p:ph type="body" sz="quarter" idx="13"/>
          </p:nvPr>
        </p:nvSpPr>
        <p:spPr>
          <a:xfrm>
            <a:off x="851647" y="3274436"/>
            <a:ext cx="6490447" cy="3051139"/>
          </a:xfrm>
        </p:spPr>
        <p:txBody>
          <a:bodyPr>
            <a:normAutofit/>
          </a:bodyPr>
          <a:lstStyle/>
          <a:p>
            <a:pPr marL="514350" indent="-514350">
              <a:buFont typeface="+mj-lt"/>
              <a:buAutoNum type="alphaUcPeriod"/>
            </a:pPr>
            <a:r>
              <a:rPr lang="sv-SE" sz="2400" i="0" dirty="0">
                <a:effectLst/>
              </a:rPr>
              <a:t>Kött från lamm och gris, häst och ko</a:t>
            </a:r>
          </a:p>
          <a:p>
            <a:pPr marL="514350" indent="-514350">
              <a:buFont typeface="+mj-lt"/>
              <a:buAutoNum type="alphaUcPeriod"/>
            </a:pPr>
            <a:r>
              <a:rPr lang="sv-SE" sz="2400" i="0" dirty="0">
                <a:effectLst/>
              </a:rPr>
              <a:t>Kött från kyckling</a:t>
            </a:r>
          </a:p>
          <a:p>
            <a:pPr marL="514350" indent="-514350">
              <a:buFont typeface="+mj-lt"/>
              <a:buAutoNum type="alphaUcPeriod"/>
            </a:pPr>
            <a:r>
              <a:rPr lang="sv-SE" sz="2400" i="0" dirty="0">
                <a:effectLst/>
              </a:rPr>
              <a:t>Kött från älg och rådjur</a:t>
            </a:r>
          </a:p>
        </p:txBody>
      </p:sp>
      <p:sp>
        <p:nvSpPr>
          <p:cNvPr id="6" name="Rubrik 2">
            <a:extLst>
              <a:ext uri="{FF2B5EF4-FFF2-40B4-BE49-F238E27FC236}">
                <a16:creationId xmlns:a16="http://schemas.microsoft.com/office/drawing/2014/main" id="{670AEAC1-A77D-2A2D-D125-B7CB91EF3827}"/>
              </a:ext>
            </a:extLst>
          </p:cNvPr>
          <p:cNvSpPr>
            <a:spLocks noGrp="1"/>
          </p:cNvSpPr>
          <p:nvPr>
            <p:ph type="title"/>
          </p:nvPr>
        </p:nvSpPr>
        <p:spPr>
          <a:xfrm>
            <a:off x="851647" y="1107167"/>
            <a:ext cx="6763591" cy="1325563"/>
          </a:xfrm>
        </p:spPr>
        <p:txBody>
          <a:bodyPr>
            <a:noAutofit/>
          </a:bodyPr>
          <a:lstStyle/>
          <a:p>
            <a:r>
              <a:rPr lang="sv-SE" i="0" dirty="0">
                <a:solidFill>
                  <a:srgbClr val="333333"/>
                </a:solidFill>
                <a:effectLst/>
              </a:rPr>
              <a:t>Som vuxen kan det vara bra att äta mindre rött kött, både för hälsan och klimatet. Vad är INTE rött kött</a:t>
            </a:r>
            <a:r>
              <a:rPr lang="sv-SE" dirty="0">
                <a:solidFill>
                  <a:srgbClr val="333333"/>
                </a:solidFill>
              </a:rPr>
              <a:t>?</a:t>
            </a:r>
          </a:p>
        </p:txBody>
      </p:sp>
    </p:spTree>
    <p:extLst>
      <p:ext uri="{BB962C8B-B14F-4D97-AF65-F5344CB8AC3E}">
        <p14:creationId xmlns:p14="http://schemas.microsoft.com/office/powerpoint/2010/main" val="41086826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4934D517-256B-CD56-C0E9-75F559480914}"/>
              </a:ext>
            </a:extLst>
          </p:cNvPr>
          <p:cNvSpPr>
            <a:spLocks noGrp="1"/>
          </p:cNvSpPr>
          <p:nvPr>
            <p:ph type="title"/>
          </p:nvPr>
        </p:nvSpPr>
        <p:spPr>
          <a:xfrm>
            <a:off x="6417733" y="490537"/>
            <a:ext cx="5291663" cy="1628775"/>
          </a:xfrm>
        </p:spPr>
        <p:txBody>
          <a:bodyPr vert="horz" lIns="91440" tIns="45720" rIns="91440" bIns="45720" rtlCol="0" anchor="b">
            <a:normAutofit/>
          </a:bodyPr>
          <a:lstStyle/>
          <a:p>
            <a:r>
              <a:rPr lang="sv-SE" i="0" dirty="0">
                <a:solidFill>
                  <a:srgbClr val="333333"/>
                </a:solidFill>
                <a:effectLst/>
              </a:rPr>
              <a:t>Rätt svar B: </a:t>
            </a:r>
            <a:r>
              <a:rPr lang="sv-SE" b="1" i="0" dirty="0">
                <a:solidFill>
                  <a:srgbClr val="333333"/>
                </a:solidFill>
                <a:effectLst/>
              </a:rPr>
              <a:t>Kött från kyckling (=vitt kött)</a:t>
            </a:r>
            <a:endParaRPr lang="en-US" b="1" dirty="0"/>
          </a:p>
        </p:txBody>
      </p:sp>
      <p:pic>
        <p:nvPicPr>
          <p:cNvPr id="11" name="Bildobjekt 10">
            <a:extLst>
              <a:ext uri="{FF2B5EF4-FFF2-40B4-BE49-F238E27FC236}">
                <a16:creationId xmlns:a16="http://schemas.microsoft.com/office/drawing/2014/main" id="{6ED8AAB3-E8C8-E84C-DAD5-3FB9E999F49D}"/>
              </a:ext>
            </a:extLst>
          </p:cNvPr>
          <p:cNvPicPr>
            <a:picLocks noChangeAspect="1"/>
          </p:cNvPicPr>
          <p:nvPr/>
        </p:nvPicPr>
        <p:blipFill rotWithShape="1">
          <a:blip r:embed="rId2"/>
          <a:srcRect r="23536" b="-2"/>
          <a:stretch/>
        </p:blipFill>
        <p:spPr>
          <a:xfrm>
            <a:off x="2" y="1587"/>
            <a:ext cx="6095999" cy="6856413"/>
          </a:xfrm>
          <a:custGeom>
            <a:avLst/>
            <a:gdLst/>
            <a:ahLst/>
            <a:cxnLst/>
            <a:rect l="l" t="t" r="r" b="b"/>
            <a:pathLst>
              <a:path w="6649908" h="6856413">
                <a:moveTo>
                  <a:pt x="0" y="0"/>
                </a:moveTo>
                <a:lnTo>
                  <a:pt x="6559859" y="0"/>
                </a:lnTo>
                <a:lnTo>
                  <a:pt x="6572145" y="79394"/>
                </a:lnTo>
                <a:cubicBezTo>
                  <a:pt x="6857782" y="2230562"/>
                  <a:pt x="6243159" y="4473353"/>
                  <a:pt x="6528796" y="6624522"/>
                </a:cubicBezTo>
                <a:lnTo>
                  <a:pt x="6564680" y="6856413"/>
                </a:lnTo>
                <a:lnTo>
                  <a:pt x="0" y="6856413"/>
                </a:lnTo>
                <a:close/>
              </a:path>
            </a:pathLst>
          </a:custGeom>
        </p:spPr>
      </p:pic>
      <p:sp>
        <p:nvSpPr>
          <p:cNvPr id="2" name="Platshållare för text 1">
            <a:extLst>
              <a:ext uri="{FF2B5EF4-FFF2-40B4-BE49-F238E27FC236}">
                <a16:creationId xmlns:a16="http://schemas.microsoft.com/office/drawing/2014/main" id="{B6A8962B-7703-2E43-B883-838F56863A72}"/>
              </a:ext>
            </a:extLst>
          </p:cNvPr>
          <p:cNvSpPr>
            <a:spLocks noGrp="1"/>
          </p:cNvSpPr>
          <p:nvPr>
            <p:ph type="body" sz="quarter" idx="13"/>
          </p:nvPr>
        </p:nvSpPr>
        <p:spPr>
          <a:xfrm>
            <a:off x="6417734" y="2614612"/>
            <a:ext cx="5291663" cy="3752849"/>
          </a:xfrm>
        </p:spPr>
        <p:txBody>
          <a:bodyPr vert="horz" lIns="91440" tIns="45720" rIns="91440" bIns="45720" rtlCol="0">
            <a:normAutofit/>
          </a:bodyPr>
          <a:lstStyle/>
          <a:p>
            <a:pPr marL="0" indent="0"/>
            <a:r>
              <a:rPr lang="sv-SE" sz="2400" b="0" i="0" dirty="0">
                <a:solidFill>
                  <a:srgbClr val="333333"/>
                </a:solidFill>
                <a:effectLst/>
              </a:rPr>
              <a:t>Fågel och fisk räknas som vitt kött. Kom ihåg att rött kött innehåller mycket järn och det behöver man när man är ung och växer.</a:t>
            </a:r>
            <a:endParaRPr lang="en-US" sz="2400" dirty="0"/>
          </a:p>
        </p:txBody>
      </p:sp>
    </p:spTree>
    <p:extLst>
      <p:ext uri="{BB962C8B-B14F-4D97-AF65-F5344CB8AC3E}">
        <p14:creationId xmlns:p14="http://schemas.microsoft.com/office/powerpoint/2010/main" val="41849949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934CA039-9C0B-1064-80A6-5D75F7674AC0}"/>
              </a:ext>
            </a:extLst>
          </p:cNvPr>
          <p:cNvSpPr>
            <a:spLocks noGrp="1"/>
          </p:cNvSpPr>
          <p:nvPr>
            <p:ph type="body" sz="quarter" idx="13"/>
          </p:nvPr>
        </p:nvSpPr>
        <p:spPr/>
        <p:txBody>
          <a:bodyPr/>
          <a:lstStyle/>
          <a:p>
            <a:endParaRPr lang="sv-SE" dirty="0"/>
          </a:p>
        </p:txBody>
      </p:sp>
      <p:sp>
        <p:nvSpPr>
          <p:cNvPr id="3" name="Rubrik 2">
            <a:extLst>
              <a:ext uri="{FF2B5EF4-FFF2-40B4-BE49-F238E27FC236}">
                <a16:creationId xmlns:a16="http://schemas.microsoft.com/office/drawing/2014/main" id="{AE0C883A-F899-E01C-4D83-94D868DD7C4D}"/>
              </a:ext>
            </a:extLst>
          </p:cNvPr>
          <p:cNvSpPr>
            <a:spLocks noGrp="1"/>
          </p:cNvSpPr>
          <p:nvPr>
            <p:ph type="title"/>
          </p:nvPr>
        </p:nvSpPr>
        <p:spPr/>
        <p:txBody>
          <a:bodyPr/>
          <a:lstStyle/>
          <a:p>
            <a:endParaRPr lang="sv-SE" dirty="0"/>
          </a:p>
        </p:txBody>
      </p:sp>
      <p:pic>
        <p:nvPicPr>
          <p:cNvPr id="4" name="Bildobjekt 3">
            <a:extLst>
              <a:ext uri="{FF2B5EF4-FFF2-40B4-BE49-F238E27FC236}">
                <a16:creationId xmlns:a16="http://schemas.microsoft.com/office/drawing/2014/main" id="{C92B9211-229D-350B-FD36-67C365DC30DE}"/>
              </a:ext>
            </a:extLst>
          </p:cNvPr>
          <p:cNvPicPr>
            <a:picLocks noChangeAspect="1"/>
          </p:cNvPicPr>
          <p:nvPr/>
        </p:nvPicPr>
        <p:blipFill>
          <a:blip r:embed="rId2"/>
          <a:stretch>
            <a:fillRect/>
          </a:stretch>
        </p:blipFill>
        <p:spPr>
          <a:xfrm>
            <a:off x="0" y="0"/>
            <a:ext cx="12246428" cy="6858000"/>
          </a:xfrm>
          <a:prstGeom prst="rect">
            <a:avLst/>
          </a:prstGeom>
        </p:spPr>
      </p:pic>
      <p:sp>
        <p:nvSpPr>
          <p:cNvPr id="5" name="Platshållare för text 1">
            <a:extLst>
              <a:ext uri="{FF2B5EF4-FFF2-40B4-BE49-F238E27FC236}">
                <a16:creationId xmlns:a16="http://schemas.microsoft.com/office/drawing/2014/main" id="{92EF13CE-667C-3028-D9FE-08D0B6375F6A}"/>
              </a:ext>
            </a:extLst>
          </p:cNvPr>
          <p:cNvSpPr txBox="1">
            <a:spLocks/>
          </p:cNvSpPr>
          <p:nvPr/>
        </p:nvSpPr>
        <p:spPr>
          <a:xfrm>
            <a:off x="851648" y="3274436"/>
            <a:ext cx="3630442" cy="305113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endParaRPr lang="sv-SE" sz="2400" dirty="0"/>
          </a:p>
        </p:txBody>
      </p:sp>
      <p:sp>
        <p:nvSpPr>
          <p:cNvPr id="6" name="Rubrik 2">
            <a:extLst>
              <a:ext uri="{FF2B5EF4-FFF2-40B4-BE49-F238E27FC236}">
                <a16:creationId xmlns:a16="http://schemas.microsoft.com/office/drawing/2014/main" id="{59DADCBD-059D-E923-BC3E-82DA24077604}"/>
              </a:ext>
            </a:extLst>
          </p:cNvPr>
          <p:cNvSpPr txBox="1">
            <a:spLocks/>
          </p:cNvSpPr>
          <p:nvPr/>
        </p:nvSpPr>
        <p:spPr>
          <a:xfrm>
            <a:off x="851647" y="1107167"/>
            <a:ext cx="6208059"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r>
              <a:rPr lang="sv-SE" i="0" dirty="0">
                <a:solidFill>
                  <a:srgbClr val="333333"/>
                </a:solidFill>
                <a:effectLst/>
              </a:rPr>
              <a:t>Sortera följande grönsaker efter hur mycket näring de innehåller. Överst det med mest näring och underst det med minst?</a:t>
            </a:r>
            <a:endParaRPr lang="sv-SE" dirty="0">
              <a:solidFill>
                <a:srgbClr val="333333"/>
              </a:solidFill>
            </a:endParaRPr>
          </a:p>
        </p:txBody>
      </p:sp>
      <p:pic>
        <p:nvPicPr>
          <p:cNvPr id="10" name="Bildobjekt 9" descr="En bild som visar grönsak, inomhus, växt, spenat&#10;&#10;Automatiskt genererad beskrivning">
            <a:extLst>
              <a:ext uri="{FF2B5EF4-FFF2-40B4-BE49-F238E27FC236}">
                <a16:creationId xmlns:a16="http://schemas.microsoft.com/office/drawing/2014/main" id="{88F699F3-F13D-B351-6A9E-FB62579BE815}"/>
              </a:ext>
            </a:extLst>
          </p:cNvPr>
          <p:cNvPicPr>
            <a:picLocks noChangeAspect="1"/>
          </p:cNvPicPr>
          <p:nvPr/>
        </p:nvPicPr>
        <p:blipFill>
          <a:blip r:embed="rId3">
            <a:clrChange>
              <a:clrFrom>
                <a:srgbClr val="FDFFFE"/>
              </a:clrFrom>
              <a:clrTo>
                <a:srgbClr val="FDFFFE">
                  <a:alpha val="0"/>
                </a:srgbClr>
              </a:clrTo>
            </a:clrChange>
          </a:blip>
          <a:stretch>
            <a:fillRect/>
          </a:stretch>
        </p:blipFill>
        <p:spPr>
          <a:xfrm>
            <a:off x="4029843" y="3462387"/>
            <a:ext cx="1581150" cy="1390826"/>
          </a:xfrm>
          <a:prstGeom prst="rect">
            <a:avLst/>
          </a:prstGeom>
        </p:spPr>
      </p:pic>
      <p:pic>
        <p:nvPicPr>
          <p:cNvPr id="11" name="Bildobjekt 10" descr="En bild som visar morot, växt, grönsak, hand&#10;&#10;Automatiskt genererad beskrivning">
            <a:extLst>
              <a:ext uri="{FF2B5EF4-FFF2-40B4-BE49-F238E27FC236}">
                <a16:creationId xmlns:a16="http://schemas.microsoft.com/office/drawing/2014/main" id="{2415C144-63EB-71D6-28DF-9478A502C94C}"/>
              </a:ext>
            </a:extLst>
          </p:cNvPr>
          <p:cNvPicPr>
            <a:picLocks noChangeAspect="1"/>
          </p:cNvPicPr>
          <p:nvPr/>
        </p:nvPicPr>
        <p:blipFill>
          <a:blip r:embed="rId4">
            <a:clrChange>
              <a:clrFrom>
                <a:srgbClr val="FDFCF6"/>
              </a:clrFrom>
              <a:clrTo>
                <a:srgbClr val="FDFCF6">
                  <a:alpha val="0"/>
                </a:srgbClr>
              </a:clrTo>
            </a:clrChange>
          </a:blip>
          <a:stretch>
            <a:fillRect/>
          </a:stretch>
        </p:blipFill>
        <p:spPr>
          <a:xfrm>
            <a:off x="2541172" y="3599609"/>
            <a:ext cx="1383664" cy="1414828"/>
          </a:xfrm>
          <a:prstGeom prst="rect">
            <a:avLst/>
          </a:prstGeom>
        </p:spPr>
      </p:pic>
      <p:pic>
        <p:nvPicPr>
          <p:cNvPr id="13" name="Bildobjekt 12" descr="En bild som visar grönsak, tomat&#10;&#10;Automatiskt genererad beskrivning">
            <a:extLst>
              <a:ext uri="{FF2B5EF4-FFF2-40B4-BE49-F238E27FC236}">
                <a16:creationId xmlns:a16="http://schemas.microsoft.com/office/drawing/2014/main" id="{4E61E58B-C034-0B6C-7BCA-93C929E614E0}"/>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5749418" y="3824250"/>
            <a:ext cx="1030868" cy="898328"/>
          </a:xfrm>
          <a:prstGeom prst="rect">
            <a:avLst/>
          </a:prstGeom>
        </p:spPr>
      </p:pic>
      <p:pic>
        <p:nvPicPr>
          <p:cNvPr id="15" name="Bildobjekt 14" descr="En bild som visar mat, grön, inomhus, frukt&#10;&#10;Automatiskt genererad beskrivning">
            <a:extLst>
              <a:ext uri="{FF2B5EF4-FFF2-40B4-BE49-F238E27FC236}">
                <a16:creationId xmlns:a16="http://schemas.microsoft.com/office/drawing/2014/main" id="{A5AB277E-0C32-2EBD-8773-09650EA62854}"/>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539923" y="3824250"/>
            <a:ext cx="1870075" cy="965547"/>
          </a:xfrm>
          <a:prstGeom prst="rect">
            <a:avLst/>
          </a:prstGeom>
        </p:spPr>
      </p:pic>
      <p:sp>
        <p:nvSpPr>
          <p:cNvPr id="16" name="textruta 15">
            <a:extLst>
              <a:ext uri="{FF2B5EF4-FFF2-40B4-BE49-F238E27FC236}">
                <a16:creationId xmlns:a16="http://schemas.microsoft.com/office/drawing/2014/main" id="{5A7F292C-72E4-06A3-927E-5481DCD7BBB7}"/>
              </a:ext>
            </a:extLst>
          </p:cNvPr>
          <p:cNvSpPr txBox="1"/>
          <p:nvPr/>
        </p:nvSpPr>
        <p:spPr>
          <a:xfrm>
            <a:off x="1028367" y="5096020"/>
            <a:ext cx="893186" cy="307777"/>
          </a:xfrm>
          <a:prstGeom prst="rect">
            <a:avLst/>
          </a:prstGeom>
          <a:noFill/>
        </p:spPr>
        <p:txBody>
          <a:bodyPr wrap="square" rtlCol="0">
            <a:spAutoFit/>
          </a:bodyPr>
          <a:lstStyle/>
          <a:p>
            <a:r>
              <a:rPr lang="sv-SE" sz="1400" dirty="0">
                <a:latin typeface="Arial" panose="020B0604020202020204" pitchFamily="34" charset="0"/>
                <a:cs typeface="Arial" panose="020B0604020202020204" pitchFamily="34" charset="0"/>
              </a:rPr>
              <a:t>Gurka</a:t>
            </a:r>
          </a:p>
        </p:txBody>
      </p:sp>
      <p:sp>
        <p:nvSpPr>
          <p:cNvPr id="17" name="textruta 16">
            <a:extLst>
              <a:ext uri="{FF2B5EF4-FFF2-40B4-BE49-F238E27FC236}">
                <a16:creationId xmlns:a16="http://schemas.microsoft.com/office/drawing/2014/main" id="{1425A36C-C486-AC6A-C1D7-81CDC4E6549A}"/>
              </a:ext>
            </a:extLst>
          </p:cNvPr>
          <p:cNvSpPr txBox="1"/>
          <p:nvPr/>
        </p:nvSpPr>
        <p:spPr>
          <a:xfrm>
            <a:off x="2842880" y="5136841"/>
            <a:ext cx="893186" cy="307777"/>
          </a:xfrm>
          <a:prstGeom prst="rect">
            <a:avLst/>
          </a:prstGeom>
          <a:noFill/>
        </p:spPr>
        <p:txBody>
          <a:bodyPr wrap="square" rtlCol="0">
            <a:spAutoFit/>
          </a:bodyPr>
          <a:lstStyle/>
          <a:p>
            <a:r>
              <a:rPr lang="sv-SE" sz="1400" dirty="0">
                <a:latin typeface="Arial" panose="020B0604020202020204" pitchFamily="34" charset="0"/>
                <a:cs typeface="Arial" panose="020B0604020202020204" pitchFamily="34" charset="0"/>
              </a:rPr>
              <a:t>Morot</a:t>
            </a:r>
          </a:p>
        </p:txBody>
      </p:sp>
      <p:sp>
        <p:nvSpPr>
          <p:cNvPr id="18" name="textruta 17">
            <a:extLst>
              <a:ext uri="{FF2B5EF4-FFF2-40B4-BE49-F238E27FC236}">
                <a16:creationId xmlns:a16="http://schemas.microsoft.com/office/drawing/2014/main" id="{5DE6493E-5A4C-54D8-C223-30B9E5A7014E}"/>
              </a:ext>
            </a:extLst>
          </p:cNvPr>
          <p:cNvSpPr txBox="1"/>
          <p:nvPr/>
        </p:nvSpPr>
        <p:spPr>
          <a:xfrm>
            <a:off x="4440552" y="5169788"/>
            <a:ext cx="893186" cy="307777"/>
          </a:xfrm>
          <a:prstGeom prst="rect">
            <a:avLst/>
          </a:prstGeom>
          <a:noFill/>
        </p:spPr>
        <p:txBody>
          <a:bodyPr wrap="square" rtlCol="0">
            <a:spAutoFit/>
          </a:bodyPr>
          <a:lstStyle/>
          <a:p>
            <a:r>
              <a:rPr lang="sv-SE" sz="1400" dirty="0">
                <a:latin typeface="Arial" panose="020B0604020202020204" pitchFamily="34" charset="0"/>
                <a:cs typeface="Arial" panose="020B0604020202020204" pitchFamily="34" charset="0"/>
              </a:rPr>
              <a:t>Spenat</a:t>
            </a:r>
          </a:p>
        </p:txBody>
      </p:sp>
      <p:sp>
        <p:nvSpPr>
          <p:cNvPr id="19" name="textruta 18">
            <a:extLst>
              <a:ext uri="{FF2B5EF4-FFF2-40B4-BE49-F238E27FC236}">
                <a16:creationId xmlns:a16="http://schemas.microsoft.com/office/drawing/2014/main" id="{8E544D9F-1FF1-2835-880B-24127BF55574}"/>
              </a:ext>
            </a:extLst>
          </p:cNvPr>
          <p:cNvSpPr txBox="1"/>
          <p:nvPr/>
        </p:nvSpPr>
        <p:spPr>
          <a:xfrm>
            <a:off x="5913004" y="5150883"/>
            <a:ext cx="893186" cy="307777"/>
          </a:xfrm>
          <a:prstGeom prst="rect">
            <a:avLst/>
          </a:prstGeom>
          <a:noFill/>
        </p:spPr>
        <p:txBody>
          <a:bodyPr wrap="square" rtlCol="0">
            <a:spAutoFit/>
          </a:bodyPr>
          <a:lstStyle/>
          <a:p>
            <a:r>
              <a:rPr lang="sv-SE" sz="1400" dirty="0">
                <a:latin typeface="Arial" panose="020B0604020202020204" pitchFamily="34" charset="0"/>
                <a:cs typeface="Arial" panose="020B0604020202020204" pitchFamily="34" charset="0"/>
              </a:rPr>
              <a:t>Tomat</a:t>
            </a:r>
          </a:p>
        </p:txBody>
      </p:sp>
    </p:spTree>
    <p:extLst>
      <p:ext uri="{BB962C8B-B14F-4D97-AF65-F5344CB8AC3E}">
        <p14:creationId xmlns:p14="http://schemas.microsoft.com/office/powerpoint/2010/main" val="14020159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78DA0339-72F9-536F-DD51-796010E60E4A}"/>
              </a:ext>
            </a:extLst>
          </p:cNvPr>
          <p:cNvSpPr>
            <a:spLocks noGrp="1"/>
          </p:cNvSpPr>
          <p:nvPr>
            <p:ph type="title"/>
          </p:nvPr>
        </p:nvSpPr>
        <p:spPr>
          <a:xfrm>
            <a:off x="6417733" y="490537"/>
            <a:ext cx="5291663" cy="1628775"/>
          </a:xfrm>
        </p:spPr>
        <p:txBody>
          <a:bodyPr vert="horz" lIns="91440" tIns="45720" rIns="91440" bIns="45720" rtlCol="0" anchor="b">
            <a:normAutofit fontScale="90000"/>
          </a:bodyPr>
          <a:lstStyle/>
          <a:p>
            <a:r>
              <a:rPr lang="en-US" i="0" dirty="0">
                <a:effectLst/>
              </a:rPr>
              <a:t>Rätt svar</a:t>
            </a:r>
            <a:r>
              <a:rPr lang="en-US" dirty="0"/>
              <a:t>: </a:t>
            </a:r>
            <a:r>
              <a:rPr lang="sv-SE" b="1" i="0" dirty="0">
                <a:solidFill>
                  <a:srgbClr val="333333"/>
                </a:solidFill>
                <a:effectLst/>
              </a:rPr>
              <a:t>1. Spenat, 2. Morot, 3. Tomat 4. Gurka</a:t>
            </a:r>
            <a:endParaRPr lang="en-US" b="1" dirty="0"/>
          </a:p>
        </p:txBody>
      </p:sp>
      <p:pic>
        <p:nvPicPr>
          <p:cNvPr id="7" name="Bildobjekt 6">
            <a:extLst>
              <a:ext uri="{FF2B5EF4-FFF2-40B4-BE49-F238E27FC236}">
                <a16:creationId xmlns:a16="http://schemas.microsoft.com/office/drawing/2014/main" id="{7127BCB7-42F0-346C-69BF-DE08ED4E099E}"/>
              </a:ext>
            </a:extLst>
          </p:cNvPr>
          <p:cNvPicPr>
            <a:picLocks noChangeAspect="1"/>
          </p:cNvPicPr>
          <p:nvPr/>
        </p:nvPicPr>
        <p:blipFill rotWithShape="1">
          <a:blip r:embed="rId2"/>
          <a:srcRect l="22158" r="18939" b="-1"/>
          <a:stretch/>
        </p:blipFill>
        <p:spPr>
          <a:xfrm>
            <a:off x="2" y="1587"/>
            <a:ext cx="6095999" cy="6856413"/>
          </a:xfrm>
          <a:custGeom>
            <a:avLst/>
            <a:gdLst/>
            <a:ahLst/>
            <a:cxnLst/>
            <a:rect l="l" t="t" r="r" b="b"/>
            <a:pathLst>
              <a:path w="6649908" h="6856413">
                <a:moveTo>
                  <a:pt x="0" y="0"/>
                </a:moveTo>
                <a:lnTo>
                  <a:pt x="6559859" y="0"/>
                </a:lnTo>
                <a:lnTo>
                  <a:pt x="6572145" y="79394"/>
                </a:lnTo>
                <a:cubicBezTo>
                  <a:pt x="6857782" y="2230562"/>
                  <a:pt x="6243159" y="4473353"/>
                  <a:pt x="6528796" y="6624522"/>
                </a:cubicBezTo>
                <a:lnTo>
                  <a:pt x="6564680" y="6856413"/>
                </a:lnTo>
                <a:lnTo>
                  <a:pt x="0" y="6856413"/>
                </a:lnTo>
                <a:close/>
              </a:path>
            </a:pathLst>
          </a:custGeom>
        </p:spPr>
      </p:pic>
      <p:sp>
        <p:nvSpPr>
          <p:cNvPr id="2" name="Platshållare för text 1">
            <a:extLst>
              <a:ext uri="{FF2B5EF4-FFF2-40B4-BE49-F238E27FC236}">
                <a16:creationId xmlns:a16="http://schemas.microsoft.com/office/drawing/2014/main" id="{8F5D5DF8-EC99-E4A2-A457-5FA3CEE84BB8}"/>
              </a:ext>
            </a:extLst>
          </p:cNvPr>
          <p:cNvSpPr>
            <a:spLocks noGrp="1"/>
          </p:cNvSpPr>
          <p:nvPr>
            <p:ph type="body" sz="quarter" idx="13"/>
          </p:nvPr>
        </p:nvSpPr>
        <p:spPr>
          <a:xfrm>
            <a:off x="6417734" y="2614612"/>
            <a:ext cx="5291663" cy="3752849"/>
          </a:xfrm>
        </p:spPr>
        <p:txBody>
          <a:bodyPr vert="horz" lIns="91440" tIns="45720" rIns="91440" bIns="45720" rtlCol="0">
            <a:normAutofit/>
          </a:bodyPr>
          <a:lstStyle/>
          <a:p>
            <a:pPr marL="0" indent="0"/>
            <a:r>
              <a:rPr lang="sv-SE" sz="2000" b="0" i="0" dirty="0">
                <a:solidFill>
                  <a:srgbClr val="333333"/>
                </a:solidFill>
                <a:effectLst/>
              </a:rPr>
              <a:t>Livsmedelsverket har räknat näringspoäng på olika grönsaker (fibrer, vitaminer, mineral, antioxidanter) och då får: </a:t>
            </a:r>
          </a:p>
          <a:p>
            <a:pPr marL="457200" indent="-457200">
              <a:buAutoNum type="arabicPeriod"/>
            </a:pPr>
            <a:r>
              <a:rPr lang="sv-SE" sz="2000" b="0" i="0" dirty="0">
                <a:solidFill>
                  <a:srgbClr val="333333"/>
                </a:solidFill>
                <a:effectLst/>
              </a:rPr>
              <a:t>Spenat 176 poäng </a:t>
            </a:r>
          </a:p>
          <a:p>
            <a:pPr marL="457200" indent="-457200">
              <a:buAutoNum type="arabicPeriod"/>
            </a:pPr>
            <a:r>
              <a:rPr lang="sv-SE" sz="2000" b="0" i="0" dirty="0">
                <a:solidFill>
                  <a:srgbClr val="333333"/>
                </a:solidFill>
                <a:effectLst/>
              </a:rPr>
              <a:t>Morot 118 poäng </a:t>
            </a:r>
          </a:p>
          <a:p>
            <a:pPr marL="457200" indent="-457200">
              <a:buAutoNum type="arabicPeriod"/>
            </a:pPr>
            <a:r>
              <a:rPr lang="sv-SE" sz="2000" b="0" i="0" dirty="0">
                <a:solidFill>
                  <a:srgbClr val="333333"/>
                </a:solidFill>
                <a:effectLst/>
              </a:rPr>
              <a:t>Tomat 39 poäng </a:t>
            </a:r>
          </a:p>
          <a:p>
            <a:pPr marL="457200" indent="-457200">
              <a:buAutoNum type="arabicPeriod"/>
            </a:pPr>
            <a:r>
              <a:rPr lang="sv-SE" sz="2000" b="0" i="0" dirty="0">
                <a:solidFill>
                  <a:srgbClr val="333333"/>
                </a:solidFill>
                <a:effectLst/>
              </a:rPr>
              <a:t>Gurka 20 poäng</a:t>
            </a:r>
            <a:endParaRPr lang="en-US" sz="1800" dirty="0"/>
          </a:p>
        </p:txBody>
      </p:sp>
    </p:spTree>
    <p:extLst>
      <p:ext uri="{BB962C8B-B14F-4D97-AF65-F5344CB8AC3E}">
        <p14:creationId xmlns:p14="http://schemas.microsoft.com/office/powerpoint/2010/main" val="35337603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A80ED7A7-5E9E-8D4A-A5CF-A7266458EE2B}"/>
              </a:ext>
            </a:extLst>
          </p:cNvPr>
          <p:cNvSpPr>
            <a:spLocks noGrp="1"/>
          </p:cNvSpPr>
          <p:nvPr>
            <p:ph type="body" sz="quarter" idx="13"/>
          </p:nvPr>
        </p:nvSpPr>
        <p:spPr/>
        <p:txBody>
          <a:bodyPr/>
          <a:lstStyle/>
          <a:p>
            <a:endParaRPr lang="sv-SE" dirty="0"/>
          </a:p>
        </p:txBody>
      </p:sp>
      <p:sp>
        <p:nvSpPr>
          <p:cNvPr id="3" name="Rubrik 2">
            <a:extLst>
              <a:ext uri="{FF2B5EF4-FFF2-40B4-BE49-F238E27FC236}">
                <a16:creationId xmlns:a16="http://schemas.microsoft.com/office/drawing/2014/main" id="{8613B9CE-29E7-0A9E-FF76-DDDEDDF489DA}"/>
              </a:ext>
            </a:extLst>
          </p:cNvPr>
          <p:cNvSpPr>
            <a:spLocks noGrp="1"/>
          </p:cNvSpPr>
          <p:nvPr>
            <p:ph type="title"/>
          </p:nvPr>
        </p:nvSpPr>
        <p:spPr/>
        <p:txBody>
          <a:bodyPr/>
          <a:lstStyle/>
          <a:p>
            <a:endParaRPr lang="sv-SE" dirty="0"/>
          </a:p>
        </p:txBody>
      </p:sp>
      <p:pic>
        <p:nvPicPr>
          <p:cNvPr id="4" name="Bildobjekt 3">
            <a:extLst>
              <a:ext uri="{FF2B5EF4-FFF2-40B4-BE49-F238E27FC236}">
                <a16:creationId xmlns:a16="http://schemas.microsoft.com/office/drawing/2014/main" id="{6E0C6015-EE53-0993-72FE-62202177913B}"/>
              </a:ext>
            </a:extLst>
          </p:cNvPr>
          <p:cNvPicPr>
            <a:picLocks noChangeAspect="1"/>
          </p:cNvPicPr>
          <p:nvPr/>
        </p:nvPicPr>
        <p:blipFill>
          <a:blip r:embed="rId2"/>
          <a:stretch>
            <a:fillRect/>
          </a:stretch>
        </p:blipFill>
        <p:spPr>
          <a:xfrm>
            <a:off x="-27214" y="0"/>
            <a:ext cx="12246428" cy="6858000"/>
          </a:xfrm>
          <a:prstGeom prst="rect">
            <a:avLst/>
          </a:prstGeom>
        </p:spPr>
      </p:pic>
      <p:sp>
        <p:nvSpPr>
          <p:cNvPr id="5" name="Platshållare för text 1">
            <a:extLst>
              <a:ext uri="{FF2B5EF4-FFF2-40B4-BE49-F238E27FC236}">
                <a16:creationId xmlns:a16="http://schemas.microsoft.com/office/drawing/2014/main" id="{8F3483C9-F25F-8722-72E7-1EB90F4BC8BC}"/>
              </a:ext>
            </a:extLst>
          </p:cNvPr>
          <p:cNvSpPr txBox="1">
            <a:spLocks/>
          </p:cNvSpPr>
          <p:nvPr/>
        </p:nvSpPr>
        <p:spPr>
          <a:xfrm>
            <a:off x="851648" y="3274436"/>
            <a:ext cx="6100482" cy="305113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fontAlgn="base">
              <a:buFont typeface="+mj-lt"/>
              <a:buAutoNum type="alphaUcPeriod"/>
            </a:pPr>
            <a:r>
              <a:rPr lang="sv-SE" sz="2400" i="0" dirty="0">
                <a:effectLst/>
              </a:rPr>
              <a:t>Ekologisk mat</a:t>
            </a:r>
          </a:p>
          <a:p>
            <a:pPr marL="457200" indent="-457200" fontAlgn="base">
              <a:buFont typeface="+mj-lt"/>
              <a:buAutoNum type="alphaUcPeriod"/>
            </a:pPr>
            <a:r>
              <a:rPr lang="sv-SE" sz="2400" i="0" dirty="0">
                <a:effectLst/>
              </a:rPr>
              <a:t>Vegetarisk mat</a:t>
            </a:r>
          </a:p>
          <a:p>
            <a:pPr marL="457200" indent="-457200" fontAlgn="base">
              <a:buFont typeface="+mj-lt"/>
              <a:buAutoNum type="alphaUcPeriod"/>
            </a:pPr>
            <a:r>
              <a:rPr lang="sv-SE" sz="2400" i="0" dirty="0">
                <a:effectLst/>
              </a:rPr>
              <a:t>Mat som innehåller fullkorn, bättre fetter, mindre salt och socker</a:t>
            </a:r>
            <a:endParaRPr lang="sv-SE" sz="2400" dirty="0"/>
          </a:p>
          <a:p>
            <a:pPr marL="457200" indent="-457200" fontAlgn="base">
              <a:buFont typeface="+mj-lt"/>
              <a:buAutoNum type="alphaUcPeriod"/>
            </a:pPr>
            <a:r>
              <a:rPr lang="sv-SE" sz="2400" i="0" dirty="0">
                <a:effectLst/>
              </a:rPr>
              <a:t>Dietmat</a:t>
            </a:r>
          </a:p>
          <a:p>
            <a:pPr marL="0" indent="0"/>
            <a:endParaRPr lang="sv-SE" sz="2400" dirty="0"/>
          </a:p>
        </p:txBody>
      </p:sp>
      <p:sp>
        <p:nvSpPr>
          <p:cNvPr id="6" name="Rubrik 2">
            <a:extLst>
              <a:ext uri="{FF2B5EF4-FFF2-40B4-BE49-F238E27FC236}">
                <a16:creationId xmlns:a16="http://schemas.microsoft.com/office/drawing/2014/main" id="{AEDCD19C-D41E-1BAC-72D5-263A916803B1}"/>
              </a:ext>
            </a:extLst>
          </p:cNvPr>
          <p:cNvSpPr txBox="1">
            <a:spLocks/>
          </p:cNvSpPr>
          <p:nvPr/>
        </p:nvSpPr>
        <p:spPr>
          <a:xfrm>
            <a:off x="851647" y="1107167"/>
            <a:ext cx="6208059"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r>
              <a:rPr lang="sv-SE" i="0" dirty="0">
                <a:solidFill>
                  <a:srgbClr val="333333"/>
                </a:solidFill>
                <a:effectLst/>
              </a:rPr>
              <a:t>Den här märkningen har du säkert sett på olika matförpackningar. Men vad betyder den?</a:t>
            </a:r>
            <a:endParaRPr lang="sv-SE" dirty="0">
              <a:solidFill>
                <a:srgbClr val="333333"/>
              </a:solidFill>
            </a:endParaRPr>
          </a:p>
        </p:txBody>
      </p:sp>
      <p:pic>
        <p:nvPicPr>
          <p:cNvPr id="7" name="Bildobjekt 6" descr="En bild som visar diagram&#10;&#10;Automatiskt genererad beskrivning">
            <a:extLst>
              <a:ext uri="{FF2B5EF4-FFF2-40B4-BE49-F238E27FC236}">
                <a16:creationId xmlns:a16="http://schemas.microsoft.com/office/drawing/2014/main" id="{972295CF-E3DA-B956-0B4C-551E131B6929}"/>
              </a:ext>
            </a:extLst>
          </p:cNvPr>
          <p:cNvPicPr>
            <a:picLocks noChangeAspect="1"/>
          </p:cNvPicPr>
          <p:nvPr/>
        </p:nvPicPr>
        <p:blipFill>
          <a:blip r:embed="rId3"/>
          <a:stretch>
            <a:fillRect/>
          </a:stretch>
        </p:blipFill>
        <p:spPr>
          <a:xfrm rot="10800000" flipV="1">
            <a:off x="9276149" y="2691752"/>
            <a:ext cx="2138457" cy="2108253"/>
          </a:xfrm>
          <a:prstGeom prst="rect">
            <a:avLst/>
          </a:prstGeom>
        </p:spPr>
      </p:pic>
    </p:spTree>
    <p:extLst>
      <p:ext uri="{BB962C8B-B14F-4D97-AF65-F5344CB8AC3E}">
        <p14:creationId xmlns:p14="http://schemas.microsoft.com/office/powerpoint/2010/main" val="28826463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6C462596-C1ED-7FC5-863D-0AF6F4515F87}"/>
              </a:ext>
            </a:extLst>
          </p:cNvPr>
          <p:cNvSpPr>
            <a:spLocks noGrp="1"/>
          </p:cNvSpPr>
          <p:nvPr>
            <p:ph type="title"/>
          </p:nvPr>
        </p:nvSpPr>
        <p:spPr>
          <a:xfrm>
            <a:off x="6417732" y="1462087"/>
            <a:ext cx="5291663" cy="1628775"/>
          </a:xfrm>
        </p:spPr>
        <p:txBody>
          <a:bodyPr vert="horz" lIns="91440" tIns="45720" rIns="91440" bIns="45720" rtlCol="0" anchor="b">
            <a:noAutofit/>
          </a:bodyPr>
          <a:lstStyle/>
          <a:p>
            <a:r>
              <a:rPr lang="en-US" dirty="0"/>
              <a:t>Rätt svar C: </a:t>
            </a:r>
            <a:r>
              <a:rPr lang="en-US" b="1" i="0" dirty="0">
                <a:effectLst/>
              </a:rPr>
              <a:t>Mat som innehåller fullkorn, bättre fetter och mindre salt och socker</a:t>
            </a:r>
            <a:endParaRPr lang="en-US" b="1" dirty="0"/>
          </a:p>
        </p:txBody>
      </p:sp>
      <p:pic>
        <p:nvPicPr>
          <p:cNvPr id="6" name="Bildobjekt 5" descr="En bild som visar diagram&#10;&#10;Automatiskt genererad beskrivning">
            <a:extLst>
              <a:ext uri="{FF2B5EF4-FFF2-40B4-BE49-F238E27FC236}">
                <a16:creationId xmlns:a16="http://schemas.microsoft.com/office/drawing/2014/main" id="{E643CD82-6FA0-2A47-6B6D-11C179D1FD41}"/>
              </a:ext>
            </a:extLst>
          </p:cNvPr>
          <p:cNvPicPr>
            <a:picLocks noChangeAspect="1"/>
          </p:cNvPicPr>
          <p:nvPr/>
        </p:nvPicPr>
        <p:blipFill rotWithShape="1">
          <a:blip r:embed="rId2"/>
          <a:srcRect l="7129" r="2378"/>
          <a:stretch/>
        </p:blipFill>
        <p:spPr>
          <a:xfrm>
            <a:off x="2" y="1587"/>
            <a:ext cx="6095999" cy="6856413"/>
          </a:xfrm>
          <a:custGeom>
            <a:avLst/>
            <a:gdLst/>
            <a:ahLst/>
            <a:cxnLst/>
            <a:rect l="l" t="t" r="r" b="b"/>
            <a:pathLst>
              <a:path w="6649908" h="6856413">
                <a:moveTo>
                  <a:pt x="0" y="0"/>
                </a:moveTo>
                <a:lnTo>
                  <a:pt x="6559859" y="0"/>
                </a:lnTo>
                <a:lnTo>
                  <a:pt x="6572145" y="79394"/>
                </a:lnTo>
                <a:cubicBezTo>
                  <a:pt x="6857782" y="2230562"/>
                  <a:pt x="6243159" y="4473353"/>
                  <a:pt x="6528796" y="6624522"/>
                </a:cubicBezTo>
                <a:lnTo>
                  <a:pt x="6564680" y="6856413"/>
                </a:lnTo>
                <a:lnTo>
                  <a:pt x="0" y="6856413"/>
                </a:lnTo>
                <a:close/>
              </a:path>
            </a:pathLst>
          </a:custGeom>
        </p:spPr>
      </p:pic>
      <p:sp>
        <p:nvSpPr>
          <p:cNvPr id="2" name="Platshållare för text 1">
            <a:extLst>
              <a:ext uri="{FF2B5EF4-FFF2-40B4-BE49-F238E27FC236}">
                <a16:creationId xmlns:a16="http://schemas.microsoft.com/office/drawing/2014/main" id="{C6E69086-3FFF-F2F9-C871-3BDC4FBC5488}"/>
              </a:ext>
            </a:extLst>
          </p:cNvPr>
          <p:cNvSpPr>
            <a:spLocks noGrp="1"/>
          </p:cNvSpPr>
          <p:nvPr>
            <p:ph type="body" sz="quarter" idx="13"/>
          </p:nvPr>
        </p:nvSpPr>
        <p:spPr>
          <a:xfrm>
            <a:off x="6417732" y="3767139"/>
            <a:ext cx="5291663" cy="1628775"/>
          </a:xfrm>
        </p:spPr>
        <p:txBody>
          <a:bodyPr vert="horz" lIns="91440" tIns="45720" rIns="91440" bIns="45720" rtlCol="0">
            <a:normAutofit/>
          </a:bodyPr>
          <a:lstStyle/>
          <a:p>
            <a:pPr marL="0" indent="0"/>
            <a:r>
              <a:rPr lang="en-US" sz="2400" i="0" dirty="0">
                <a:effectLst/>
              </a:rPr>
              <a:t>Livsmedelsverkets symbol Nyckelhålet är till för att hjälpa konsumenterna att hitta hälsosammare matvaror.</a:t>
            </a:r>
            <a:endParaRPr lang="en-US" sz="2400" dirty="0"/>
          </a:p>
        </p:txBody>
      </p:sp>
    </p:spTree>
    <p:extLst>
      <p:ext uri="{BB962C8B-B14F-4D97-AF65-F5344CB8AC3E}">
        <p14:creationId xmlns:p14="http://schemas.microsoft.com/office/powerpoint/2010/main" val="30654491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9BE0BFC1-C490-C6FD-F8B9-BF9E76390FC4}"/>
              </a:ext>
            </a:extLst>
          </p:cNvPr>
          <p:cNvSpPr>
            <a:spLocks noGrp="1"/>
          </p:cNvSpPr>
          <p:nvPr>
            <p:ph type="body" sz="quarter" idx="13"/>
          </p:nvPr>
        </p:nvSpPr>
        <p:spPr/>
        <p:txBody>
          <a:bodyPr/>
          <a:lstStyle/>
          <a:p>
            <a:endParaRPr lang="sv-SE" dirty="0"/>
          </a:p>
        </p:txBody>
      </p:sp>
      <p:sp>
        <p:nvSpPr>
          <p:cNvPr id="3" name="Rubrik 2">
            <a:extLst>
              <a:ext uri="{FF2B5EF4-FFF2-40B4-BE49-F238E27FC236}">
                <a16:creationId xmlns:a16="http://schemas.microsoft.com/office/drawing/2014/main" id="{3DAD1D38-46B5-DD30-BCE0-1D2EF428B1DF}"/>
              </a:ext>
            </a:extLst>
          </p:cNvPr>
          <p:cNvSpPr>
            <a:spLocks noGrp="1"/>
          </p:cNvSpPr>
          <p:nvPr>
            <p:ph type="title"/>
          </p:nvPr>
        </p:nvSpPr>
        <p:spPr/>
        <p:txBody>
          <a:bodyPr/>
          <a:lstStyle/>
          <a:p>
            <a:endParaRPr lang="sv-SE" dirty="0"/>
          </a:p>
        </p:txBody>
      </p:sp>
      <p:pic>
        <p:nvPicPr>
          <p:cNvPr id="4" name="Bildobjekt 3">
            <a:extLst>
              <a:ext uri="{FF2B5EF4-FFF2-40B4-BE49-F238E27FC236}">
                <a16:creationId xmlns:a16="http://schemas.microsoft.com/office/drawing/2014/main" id="{73E29333-D574-E253-4733-F48C927715A1}"/>
              </a:ext>
            </a:extLst>
          </p:cNvPr>
          <p:cNvPicPr>
            <a:picLocks noChangeAspect="1"/>
          </p:cNvPicPr>
          <p:nvPr/>
        </p:nvPicPr>
        <p:blipFill>
          <a:blip r:embed="rId2"/>
          <a:stretch>
            <a:fillRect/>
          </a:stretch>
        </p:blipFill>
        <p:spPr>
          <a:xfrm>
            <a:off x="-54428" y="0"/>
            <a:ext cx="12246428" cy="6858000"/>
          </a:xfrm>
          <a:prstGeom prst="rect">
            <a:avLst/>
          </a:prstGeom>
        </p:spPr>
      </p:pic>
      <p:sp>
        <p:nvSpPr>
          <p:cNvPr id="5" name="Platshållare för text 1">
            <a:extLst>
              <a:ext uri="{FF2B5EF4-FFF2-40B4-BE49-F238E27FC236}">
                <a16:creationId xmlns:a16="http://schemas.microsoft.com/office/drawing/2014/main" id="{2A6289CB-98F4-8EB6-3C90-8392B0CDCF31}"/>
              </a:ext>
            </a:extLst>
          </p:cNvPr>
          <p:cNvSpPr txBox="1">
            <a:spLocks/>
          </p:cNvSpPr>
          <p:nvPr/>
        </p:nvSpPr>
        <p:spPr>
          <a:xfrm>
            <a:off x="932650" y="3731267"/>
            <a:ext cx="6100482" cy="305113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fontAlgn="base">
              <a:buFont typeface="+mj-lt"/>
              <a:buAutoNum type="alphaUcPeriod"/>
            </a:pPr>
            <a:r>
              <a:rPr lang="sv-SE" sz="2400" i="0" dirty="0">
                <a:effectLst/>
              </a:rPr>
              <a:t>Kebab</a:t>
            </a:r>
          </a:p>
          <a:p>
            <a:pPr marL="457200" indent="-457200" fontAlgn="base">
              <a:buFont typeface="+mj-lt"/>
              <a:buAutoNum type="alphaUcPeriod"/>
            </a:pPr>
            <a:r>
              <a:rPr lang="sv-SE" sz="2400" i="0" dirty="0">
                <a:effectLst/>
              </a:rPr>
              <a:t>Bacon</a:t>
            </a:r>
          </a:p>
          <a:p>
            <a:pPr marL="457200" indent="-457200" fontAlgn="base">
              <a:buFont typeface="+mj-lt"/>
              <a:buAutoNum type="alphaUcPeriod"/>
            </a:pPr>
            <a:r>
              <a:rPr lang="sv-SE" sz="2400" i="0" dirty="0">
                <a:effectLst/>
              </a:rPr>
              <a:t>Skinka och salami</a:t>
            </a:r>
          </a:p>
          <a:p>
            <a:pPr marL="457200" indent="-457200" fontAlgn="base">
              <a:buFont typeface="+mj-lt"/>
              <a:buAutoNum type="alphaUcPeriod"/>
            </a:pPr>
            <a:r>
              <a:rPr lang="sv-SE" sz="2400" i="0" dirty="0">
                <a:effectLst/>
              </a:rPr>
              <a:t>Falukorv och chorizo</a:t>
            </a:r>
            <a:endParaRPr lang="sv-SE" sz="2400" dirty="0"/>
          </a:p>
          <a:p>
            <a:pPr algn="l" fontAlgn="base">
              <a:buFont typeface="Arial" panose="020B0604020202020204" pitchFamily="34" charset="0"/>
              <a:buChar char="•"/>
            </a:pPr>
            <a:endParaRPr lang="sv-SE" sz="2800" b="0" i="0" dirty="0">
              <a:solidFill>
                <a:srgbClr val="FFFFFF"/>
              </a:solidFill>
              <a:effectLst/>
              <a:latin typeface="Montserrat" pitchFamily="2" charset="77"/>
            </a:endParaRPr>
          </a:p>
          <a:p>
            <a:pPr marL="0" indent="0"/>
            <a:endParaRPr lang="sv-SE" sz="2400" dirty="0"/>
          </a:p>
        </p:txBody>
      </p:sp>
      <p:sp>
        <p:nvSpPr>
          <p:cNvPr id="6" name="Rubrik 2">
            <a:extLst>
              <a:ext uri="{FF2B5EF4-FFF2-40B4-BE49-F238E27FC236}">
                <a16:creationId xmlns:a16="http://schemas.microsoft.com/office/drawing/2014/main" id="{0A3B8886-4291-3697-A1D2-88C719DE76A4}"/>
              </a:ext>
            </a:extLst>
          </p:cNvPr>
          <p:cNvSpPr txBox="1">
            <a:spLocks/>
          </p:cNvSpPr>
          <p:nvPr/>
        </p:nvSpPr>
        <p:spPr>
          <a:xfrm>
            <a:off x="825073" y="1857360"/>
            <a:ext cx="6208059"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fontAlgn="base"/>
            <a:r>
              <a:rPr lang="sv-SE" dirty="0">
                <a:effectLst/>
              </a:rPr>
              <a:t>Kött som gravas, saltas eller bearbetas genom rökning är mindre bra för hälsan. Vilka är den typen av köttprodukter?</a:t>
            </a:r>
          </a:p>
          <a:p>
            <a:pPr algn="l" fontAlgn="base"/>
            <a:br>
              <a:rPr lang="sv-SE" b="0" i="0" dirty="0">
                <a:solidFill>
                  <a:srgbClr val="333333"/>
                </a:solidFill>
                <a:effectLst/>
                <a:latin typeface="Montserrat" pitchFamily="2" charset="77"/>
              </a:rPr>
            </a:br>
            <a:endParaRPr lang="sv-SE" b="0" i="0" dirty="0">
              <a:solidFill>
                <a:srgbClr val="333333"/>
              </a:solidFill>
              <a:effectLst/>
              <a:latin typeface="Montserrat" pitchFamily="2" charset="77"/>
            </a:endParaRPr>
          </a:p>
        </p:txBody>
      </p:sp>
    </p:spTree>
    <p:extLst>
      <p:ext uri="{BB962C8B-B14F-4D97-AF65-F5344CB8AC3E}">
        <p14:creationId xmlns:p14="http://schemas.microsoft.com/office/powerpoint/2010/main" val="40711431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A9609652-9A28-347C-CE85-E9DA91588F70}"/>
              </a:ext>
            </a:extLst>
          </p:cNvPr>
          <p:cNvSpPr>
            <a:spLocks noGrp="1"/>
          </p:cNvSpPr>
          <p:nvPr>
            <p:ph type="title"/>
          </p:nvPr>
        </p:nvSpPr>
        <p:spPr>
          <a:xfrm>
            <a:off x="6417734" y="1076324"/>
            <a:ext cx="5291663" cy="1628775"/>
          </a:xfrm>
        </p:spPr>
        <p:txBody>
          <a:bodyPr vert="horz" lIns="91440" tIns="45720" rIns="91440" bIns="45720" rtlCol="0" anchor="b">
            <a:noAutofit/>
          </a:bodyPr>
          <a:lstStyle/>
          <a:p>
            <a:r>
              <a:rPr lang="sv-SE" b="0" i="0" dirty="0">
                <a:solidFill>
                  <a:srgbClr val="333333"/>
                </a:solidFill>
                <a:effectLst/>
              </a:rPr>
              <a:t>Rätt svar A, B, C, D: </a:t>
            </a:r>
            <a:br>
              <a:rPr lang="sv-SE" b="0" i="0" dirty="0">
                <a:solidFill>
                  <a:srgbClr val="333333"/>
                </a:solidFill>
                <a:effectLst/>
              </a:rPr>
            </a:br>
            <a:r>
              <a:rPr lang="sv-SE" b="1" i="0" dirty="0">
                <a:solidFill>
                  <a:srgbClr val="333333"/>
                </a:solidFill>
                <a:effectLst/>
              </a:rPr>
              <a:t>skinka, kebab, bacon</a:t>
            </a:r>
            <a:r>
              <a:rPr lang="sv-SE" b="1" i="0">
                <a:solidFill>
                  <a:srgbClr val="333333"/>
                </a:solidFill>
                <a:effectLst/>
              </a:rPr>
              <a:t>, falukorv</a:t>
            </a:r>
            <a:r>
              <a:rPr lang="sv-SE" b="1" i="0" dirty="0">
                <a:solidFill>
                  <a:srgbClr val="333333"/>
                </a:solidFill>
                <a:effectLst/>
              </a:rPr>
              <a:t>, chorizo och salami</a:t>
            </a:r>
            <a:endParaRPr lang="en-US" dirty="0"/>
          </a:p>
        </p:txBody>
      </p:sp>
      <p:pic>
        <p:nvPicPr>
          <p:cNvPr id="6" name="Bildobjekt 5" descr="En bild som visar text, laser&#10;&#10;Automatiskt genererad beskrivning">
            <a:extLst>
              <a:ext uri="{FF2B5EF4-FFF2-40B4-BE49-F238E27FC236}">
                <a16:creationId xmlns:a16="http://schemas.microsoft.com/office/drawing/2014/main" id="{6449E34B-4C0C-D483-E4FF-F5FA846FF339}"/>
              </a:ext>
            </a:extLst>
          </p:cNvPr>
          <p:cNvPicPr>
            <a:picLocks noChangeAspect="1"/>
          </p:cNvPicPr>
          <p:nvPr/>
        </p:nvPicPr>
        <p:blipFill rotWithShape="1">
          <a:blip r:embed="rId2"/>
          <a:srcRect l="22441" r="19325" b="2"/>
          <a:stretch/>
        </p:blipFill>
        <p:spPr>
          <a:xfrm>
            <a:off x="2" y="1587"/>
            <a:ext cx="6095999" cy="6856413"/>
          </a:xfrm>
          <a:custGeom>
            <a:avLst/>
            <a:gdLst/>
            <a:ahLst/>
            <a:cxnLst/>
            <a:rect l="l" t="t" r="r" b="b"/>
            <a:pathLst>
              <a:path w="6649908" h="6856413">
                <a:moveTo>
                  <a:pt x="0" y="0"/>
                </a:moveTo>
                <a:lnTo>
                  <a:pt x="6559859" y="0"/>
                </a:lnTo>
                <a:lnTo>
                  <a:pt x="6572145" y="79394"/>
                </a:lnTo>
                <a:cubicBezTo>
                  <a:pt x="6857782" y="2230562"/>
                  <a:pt x="6243159" y="4473353"/>
                  <a:pt x="6528796" y="6624522"/>
                </a:cubicBezTo>
                <a:lnTo>
                  <a:pt x="6564680" y="6856413"/>
                </a:lnTo>
                <a:lnTo>
                  <a:pt x="0" y="6856413"/>
                </a:lnTo>
                <a:close/>
              </a:path>
            </a:pathLst>
          </a:custGeom>
        </p:spPr>
      </p:pic>
      <p:sp>
        <p:nvSpPr>
          <p:cNvPr id="2" name="Platshållare för text 1">
            <a:extLst>
              <a:ext uri="{FF2B5EF4-FFF2-40B4-BE49-F238E27FC236}">
                <a16:creationId xmlns:a16="http://schemas.microsoft.com/office/drawing/2014/main" id="{49BEA611-335E-1D5A-1B22-BE2253C957F6}"/>
              </a:ext>
            </a:extLst>
          </p:cNvPr>
          <p:cNvSpPr>
            <a:spLocks noGrp="1"/>
          </p:cNvSpPr>
          <p:nvPr>
            <p:ph type="body" sz="quarter" idx="13"/>
          </p:nvPr>
        </p:nvSpPr>
        <p:spPr>
          <a:xfrm>
            <a:off x="6417734" y="3114675"/>
            <a:ext cx="5291663" cy="3252786"/>
          </a:xfrm>
        </p:spPr>
        <p:txBody>
          <a:bodyPr vert="horz" lIns="91440" tIns="45720" rIns="91440" bIns="45720" rtlCol="0">
            <a:normAutofit/>
          </a:bodyPr>
          <a:lstStyle/>
          <a:p>
            <a:pPr marL="0" indent="0"/>
            <a:r>
              <a:rPr lang="sv-SE" sz="2400" b="0" i="0" dirty="0">
                <a:solidFill>
                  <a:srgbClr val="333333"/>
                </a:solidFill>
                <a:effectLst/>
              </a:rPr>
              <a:t>Att äta bearbetat kött ökar risken för sjukdomar när man blir äldre, som till exempel cancer. En orsak är tillsatsen nitrit.</a:t>
            </a:r>
            <a:endParaRPr lang="en-US" sz="2400" dirty="0"/>
          </a:p>
        </p:txBody>
      </p:sp>
    </p:spTree>
    <p:extLst>
      <p:ext uri="{BB962C8B-B14F-4D97-AF65-F5344CB8AC3E}">
        <p14:creationId xmlns:p14="http://schemas.microsoft.com/office/powerpoint/2010/main" val="27445117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B2F26842-5938-E0F0-EDC7-7088C402BC8A}"/>
              </a:ext>
            </a:extLst>
          </p:cNvPr>
          <p:cNvSpPr>
            <a:spLocks noGrp="1"/>
          </p:cNvSpPr>
          <p:nvPr>
            <p:ph type="body" sz="quarter" idx="13"/>
          </p:nvPr>
        </p:nvSpPr>
        <p:spPr/>
        <p:txBody>
          <a:bodyPr/>
          <a:lstStyle/>
          <a:p>
            <a:endParaRPr lang="sv-SE" dirty="0"/>
          </a:p>
        </p:txBody>
      </p:sp>
      <p:sp>
        <p:nvSpPr>
          <p:cNvPr id="3" name="Rubrik 2">
            <a:extLst>
              <a:ext uri="{FF2B5EF4-FFF2-40B4-BE49-F238E27FC236}">
                <a16:creationId xmlns:a16="http://schemas.microsoft.com/office/drawing/2014/main" id="{4FCA0A24-A790-35B5-A053-46E9E09F9559}"/>
              </a:ext>
            </a:extLst>
          </p:cNvPr>
          <p:cNvSpPr>
            <a:spLocks noGrp="1"/>
          </p:cNvSpPr>
          <p:nvPr>
            <p:ph type="title"/>
          </p:nvPr>
        </p:nvSpPr>
        <p:spPr/>
        <p:txBody>
          <a:bodyPr/>
          <a:lstStyle/>
          <a:p>
            <a:endParaRPr lang="sv-SE" dirty="0"/>
          </a:p>
        </p:txBody>
      </p:sp>
      <p:pic>
        <p:nvPicPr>
          <p:cNvPr id="4" name="Bildobjekt 3">
            <a:extLst>
              <a:ext uri="{FF2B5EF4-FFF2-40B4-BE49-F238E27FC236}">
                <a16:creationId xmlns:a16="http://schemas.microsoft.com/office/drawing/2014/main" id="{5311551C-25AB-9DAF-7FA6-952D5E972507}"/>
              </a:ext>
            </a:extLst>
          </p:cNvPr>
          <p:cNvPicPr>
            <a:picLocks noChangeAspect="1"/>
          </p:cNvPicPr>
          <p:nvPr/>
        </p:nvPicPr>
        <p:blipFill>
          <a:blip r:embed="rId2"/>
          <a:stretch>
            <a:fillRect/>
          </a:stretch>
        </p:blipFill>
        <p:spPr>
          <a:xfrm>
            <a:off x="0" y="0"/>
            <a:ext cx="12246428" cy="6858000"/>
          </a:xfrm>
          <a:prstGeom prst="rect">
            <a:avLst/>
          </a:prstGeom>
        </p:spPr>
      </p:pic>
      <p:sp>
        <p:nvSpPr>
          <p:cNvPr id="5" name="Platshållare för text 1">
            <a:extLst>
              <a:ext uri="{FF2B5EF4-FFF2-40B4-BE49-F238E27FC236}">
                <a16:creationId xmlns:a16="http://schemas.microsoft.com/office/drawing/2014/main" id="{05DB4C19-A9DF-C9B4-656A-028625863101}"/>
              </a:ext>
            </a:extLst>
          </p:cNvPr>
          <p:cNvSpPr txBox="1">
            <a:spLocks/>
          </p:cNvSpPr>
          <p:nvPr/>
        </p:nvSpPr>
        <p:spPr>
          <a:xfrm>
            <a:off x="921327" y="3806861"/>
            <a:ext cx="6100482" cy="305113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fontAlgn="base">
              <a:buFont typeface="+mj-lt"/>
              <a:buAutoNum type="alphaUcPeriod"/>
            </a:pPr>
            <a:r>
              <a:rPr lang="sv-SE" sz="2400" dirty="0"/>
              <a:t>Sant</a:t>
            </a:r>
          </a:p>
          <a:p>
            <a:pPr marL="457200" indent="-457200" fontAlgn="base">
              <a:buFont typeface="+mj-lt"/>
              <a:buAutoNum type="alphaUcPeriod"/>
            </a:pPr>
            <a:r>
              <a:rPr lang="sv-SE" sz="2400" dirty="0"/>
              <a:t>Falskt</a:t>
            </a:r>
          </a:p>
          <a:p>
            <a:pPr marL="0" indent="0"/>
            <a:endParaRPr lang="sv-SE" sz="2400" dirty="0"/>
          </a:p>
        </p:txBody>
      </p:sp>
      <p:sp>
        <p:nvSpPr>
          <p:cNvPr id="6" name="Rubrik 2">
            <a:extLst>
              <a:ext uri="{FF2B5EF4-FFF2-40B4-BE49-F238E27FC236}">
                <a16:creationId xmlns:a16="http://schemas.microsoft.com/office/drawing/2014/main" id="{D4274761-0C58-D2BD-1E77-35181AAAA5A5}"/>
              </a:ext>
            </a:extLst>
          </p:cNvPr>
          <p:cNvSpPr txBox="1">
            <a:spLocks/>
          </p:cNvSpPr>
          <p:nvPr/>
        </p:nvSpPr>
        <p:spPr>
          <a:xfrm>
            <a:off x="867538" y="1343162"/>
            <a:ext cx="6208059"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r>
              <a:rPr lang="sv-SE" b="0" i="0" dirty="0">
                <a:solidFill>
                  <a:srgbClr val="333333"/>
                </a:solidFill>
                <a:effectLst/>
              </a:rPr>
              <a:t>Det är lika nyttigt att dricka ett glas juice som att äta en apelsin. </a:t>
            </a:r>
            <a:r>
              <a:rPr lang="sv-SE" b="1" i="0" dirty="0">
                <a:solidFill>
                  <a:srgbClr val="333333"/>
                </a:solidFill>
                <a:effectLst/>
              </a:rPr>
              <a:t>Sant eller falskt?</a:t>
            </a:r>
            <a:endParaRPr lang="sv-SE" dirty="0">
              <a:solidFill>
                <a:srgbClr val="333333"/>
              </a:solidFill>
            </a:endParaRPr>
          </a:p>
        </p:txBody>
      </p:sp>
    </p:spTree>
    <p:extLst>
      <p:ext uri="{BB962C8B-B14F-4D97-AF65-F5344CB8AC3E}">
        <p14:creationId xmlns:p14="http://schemas.microsoft.com/office/powerpoint/2010/main" val="41224981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3D31FD0F-CD5D-DA62-4415-C2988934DC6C}"/>
              </a:ext>
            </a:extLst>
          </p:cNvPr>
          <p:cNvSpPr>
            <a:spLocks noGrp="1"/>
          </p:cNvSpPr>
          <p:nvPr>
            <p:ph type="title"/>
          </p:nvPr>
        </p:nvSpPr>
        <p:spPr>
          <a:xfrm>
            <a:off x="6417733" y="490537"/>
            <a:ext cx="5291663" cy="1628775"/>
          </a:xfrm>
        </p:spPr>
        <p:txBody>
          <a:bodyPr vert="horz" lIns="91440" tIns="45720" rIns="91440" bIns="45720" rtlCol="0" anchor="b">
            <a:normAutofit/>
          </a:bodyPr>
          <a:lstStyle/>
          <a:p>
            <a:r>
              <a:rPr lang="en-US" i="0" dirty="0">
                <a:effectLst/>
              </a:rPr>
              <a:t>Rätt svar </a:t>
            </a:r>
            <a:r>
              <a:rPr lang="en-US" dirty="0"/>
              <a:t>B: </a:t>
            </a:r>
            <a:r>
              <a:rPr lang="en-US" b="1" dirty="0"/>
              <a:t>Falskt</a:t>
            </a:r>
          </a:p>
        </p:txBody>
      </p:sp>
      <p:pic>
        <p:nvPicPr>
          <p:cNvPr id="9" name="Bildobjekt 8" descr="En bild som visar text, flygmaskin, vektorgrafik&#10;&#10;Automatiskt genererad beskrivning">
            <a:extLst>
              <a:ext uri="{FF2B5EF4-FFF2-40B4-BE49-F238E27FC236}">
                <a16:creationId xmlns:a16="http://schemas.microsoft.com/office/drawing/2014/main" id="{F33B7C57-BEEF-0339-9D37-77F7FAA50524}"/>
              </a:ext>
            </a:extLst>
          </p:cNvPr>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4700"/>
                    </a14:imgEffect>
                  </a14:imgLayer>
                </a14:imgProps>
              </a:ext>
            </a:extLst>
          </a:blip>
          <a:srcRect l="252" r="23065" b="2"/>
          <a:stretch/>
        </p:blipFill>
        <p:spPr>
          <a:xfrm>
            <a:off x="2" y="1587"/>
            <a:ext cx="6095999" cy="6856413"/>
          </a:xfrm>
          <a:custGeom>
            <a:avLst/>
            <a:gdLst/>
            <a:ahLst/>
            <a:cxnLst/>
            <a:rect l="l" t="t" r="r" b="b"/>
            <a:pathLst>
              <a:path w="6649908" h="6856413">
                <a:moveTo>
                  <a:pt x="0" y="0"/>
                </a:moveTo>
                <a:lnTo>
                  <a:pt x="6559859" y="0"/>
                </a:lnTo>
                <a:lnTo>
                  <a:pt x="6572145" y="79394"/>
                </a:lnTo>
                <a:cubicBezTo>
                  <a:pt x="6857782" y="2230562"/>
                  <a:pt x="6243159" y="4473353"/>
                  <a:pt x="6528796" y="6624522"/>
                </a:cubicBezTo>
                <a:lnTo>
                  <a:pt x="6564680" y="6856413"/>
                </a:lnTo>
                <a:lnTo>
                  <a:pt x="0" y="6856413"/>
                </a:lnTo>
                <a:close/>
              </a:path>
            </a:pathLst>
          </a:custGeom>
        </p:spPr>
      </p:pic>
      <p:sp>
        <p:nvSpPr>
          <p:cNvPr id="2" name="Platshållare för text 1">
            <a:extLst>
              <a:ext uri="{FF2B5EF4-FFF2-40B4-BE49-F238E27FC236}">
                <a16:creationId xmlns:a16="http://schemas.microsoft.com/office/drawing/2014/main" id="{5D9B18DB-3376-E56C-4D0C-16A3F936EC2C}"/>
              </a:ext>
            </a:extLst>
          </p:cNvPr>
          <p:cNvSpPr>
            <a:spLocks noGrp="1"/>
          </p:cNvSpPr>
          <p:nvPr>
            <p:ph type="body" sz="quarter" idx="13"/>
          </p:nvPr>
        </p:nvSpPr>
        <p:spPr>
          <a:xfrm>
            <a:off x="6417734" y="2614612"/>
            <a:ext cx="5291663" cy="3752849"/>
          </a:xfrm>
        </p:spPr>
        <p:txBody>
          <a:bodyPr vert="horz" lIns="91440" tIns="45720" rIns="91440" bIns="45720" rtlCol="0">
            <a:normAutofit/>
          </a:bodyPr>
          <a:lstStyle/>
          <a:p>
            <a:pPr marL="0" indent="0"/>
            <a:r>
              <a:rPr lang="sv-SE" sz="2400" b="0" i="0" dirty="0">
                <a:solidFill>
                  <a:srgbClr val="333333"/>
                </a:solidFill>
                <a:effectLst/>
              </a:rPr>
              <a:t>En apelsin är nyttigare. I en apelsin finns fibrer som kroppen gillar och håller dig mätt.</a:t>
            </a:r>
            <a:endParaRPr lang="en-US" sz="2400" dirty="0"/>
          </a:p>
        </p:txBody>
      </p:sp>
    </p:spTree>
    <p:extLst>
      <p:ext uri="{BB962C8B-B14F-4D97-AF65-F5344CB8AC3E}">
        <p14:creationId xmlns:p14="http://schemas.microsoft.com/office/powerpoint/2010/main" val="22136745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3C3E52A4-4C5D-BB76-460E-6C28785F6F8B}"/>
              </a:ext>
            </a:extLst>
          </p:cNvPr>
          <p:cNvPicPr>
            <a:picLocks noChangeAspect="1"/>
          </p:cNvPicPr>
          <p:nvPr/>
        </p:nvPicPr>
        <p:blipFill>
          <a:blip r:embed="rId2"/>
          <a:stretch>
            <a:fillRect/>
          </a:stretch>
        </p:blipFill>
        <p:spPr>
          <a:xfrm>
            <a:off x="-27214" y="0"/>
            <a:ext cx="12246428" cy="6858000"/>
          </a:xfrm>
          <a:prstGeom prst="rect">
            <a:avLst/>
          </a:prstGeom>
        </p:spPr>
      </p:pic>
      <p:sp>
        <p:nvSpPr>
          <p:cNvPr id="6" name="Rubrik 2">
            <a:extLst>
              <a:ext uri="{FF2B5EF4-FFF2-40B4-BE49-F238E27FC236}">
                <a16:creationId xmlns:a16="http://schemas.microsoft.com/office/drawing/2014/main" id="{31528E37-FFA1-5361-5B7A-A4C15E4F536C}"/>
              </a:ext>
            </a:extLst>
          </p:cNvPr>
          <p:cNvSpPr>
            <a:spLocks noGrp="1"/>
          </p:cNvSpPr>
          <p:nvPr>
            <p:ph type="title"/>
          </p:nvPr>
        </p:nvSpPr>
        <p:spPr>
          <a:xfrm>
            <a:off x="1052368" y="1053056"/>
            <a:ext cx="6881026" cy="1322887"/>
          </a:xfrm>
        </p:spPr>
        <p:txBody>
          <a:bodyPr vert="horz" lIns="91440" tIns="45720" rIns="91440" bIns="45720" rtlCol="0" anchor="ctr">
            <a:noAutofit/>
          </a:bodyPr>
          <a:lstStyle/>
          <a:p>
            <a:r>
              <a:rPr lang="sv-SE" i="0" dirty="0">
                <a:solidFill>
                  <a:srgbClr val="333333"/>
                </a:solidFill>
                <a:effectLst/>
              </a:rPr>
              <a:t>Kroppen älskar fullkorn. Det innehåller mycket näring och fibrer. I vilken typ av mat finns fullkorn?</a:t>
            </a:r>
            <a:endParaRPr lang="en-US" kern="1200" dirty="0">
              <a:solidFill>
                <a:schemeClr val="tx1"/>
              </a:solidFill>
            </a:endParaRPr>
          </a:p>
        </p:txBody>
      </p:sp>
      <p:sp>
        <p:nvSpPr>
          <p:cNvPr id="7" name="Platshållare för text 1">
            <a:extLst>
              <a:ext uri="{FF2B5EF4-FFF2-40B4-BE49-F238E27FC236}">
                <a16:creationId xmlns:a16="http://schemas.microsoft.com/office/drawing/2014/main" id="{0788BC0E-67BB-B474-1FFB-C5EF278885EF}"/>
              </a:ext>
            </a:extLst>
          </p:cNvPr>
          <p:cNvSpPr>
            <a:spLocks noGrp="1"/>
          </p:cNvSpPr>
          <p:nvPr>
            <p:ph type="body" sz="quarter" idx="13"/>
          </p:nvPr>
        </p:nvSpPr>
        <p:spPr>
          <a:xfrm>
            <a:off x="832234" y="3428999"/>
            <a:ext cx="6573951" cy="3908585"/>
          </a:xfrm>
        </p:spPr>
        <p:txBody>
          <a:bodyPr vert="horz" lIns="91440" tIns="45720" rIns="91440" bIns="45720" rtlCol="0">
            <a:normAutofit/>
          </a:bodyPr>
          <a:lstStyle/>
          <a:p>
            <a:pPr marL="742950" indent="-457200">
              <a:buFont typeface="+mj-lt"/>
              <a:buAutoNum type="alphaUcPeriod"/>
            </a:pPr>
            <a:r>
              <a:rPr lang="sv-SE" sz="2400" dirty="0"/>
              <a:t>Grönsaker och frukt</a:t>
            </a:r>
          </a:p>
          <a:p>
            <a:pPr marL="742950" indent="-457200">
              <a:buFont typeface="+mj-lt"/>
              <a:buAutoNum type="alphaUcPeriod"/>
            </a:pPr>
            <a:r>
              <a:rPr lang="sv-SE" sz="2400" dirty="0"/>
              <a:t>Bönor och linser</a:t>
            </a:r>
          </a:p>
          <a:p>
            <a:pPr marL="742950" indent="-457200">
              <a:buFont typeface="+mj-lt"/>
              <a:buAutoNum type="alphaUcPeriod"/>
            </a:pPr>
            <a:r>
              <a:rPr lang="sv-SE" sz="2400" dirty="0"/>
              <a:t>Vete, råg, korn, havre och majs</a:t>
            </a:r>
            <a:endParaRPr lang="en-US" sz="2400" dirty="0"/>
          </a:p>
        </p:txBody>
      </p:sp>
    </p:spTree>
    <p:extLst>
      <p:ext uri="{BB962C8B-B14F-4D97-AF65-F5344CB8AC3E}">
        <p14:creationId xmlns:p14="http://schemas.microsoft.com/office/powerpoint/2010/main" val="33012080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6AC86BFD-1983-C724-240E-34A9148CD9FB}"/>
              </a:ext>
            </a:extLst>
          </p:cNvPr>
          <p:cNvSpPr>
            <a:spLocks noGrp="1"/>
          </p:cNvSpPr>
          <p:nvPr>
            <p:ph type="body" sz="quarter" idx="13"/>
          </p:nvPr>
        </p:nvSpPr>
        <p:spPr/>
        <p:txBody>
          <a:bodyPr/>
          <a:lstStyle/>
          <a:p>
            <a:endParaRPr lang="sv-SE" dirty="0"/>
          </a:p>
        </p:txBody>
      </p:sp>
      <p:sp>
        <p:nvSpPr>
          <p:cNvPr id="3" name="Rubrik 2">
            <a:extLst>
              <a:ext uri="{FF2B5EF4-FFF2-40B4-BE49-F238E27FC236}">
                <a16:creationId xmlns:a16="http://schemas.microsoft.com/office/drawing/2014/main" id="{0781DFCE-8D29-CA9A-66C8-B12AF92542AF}"/>
              </a:ext>
            </a:extLst>
          </p:cNvPr>
          <p:cNvSpPr>
            <a:spLocks noGrp="1"/>
          </p:cNvSpPr>
          <p:nvPr>
            <p:ph type="title"/>
          </p:nvPr>
        </p:nvSpPr>
        <p:spPr/>
        <p:txBody>
          <a:bodyPr/>
          <a:lstStyle/>
          <a:p>
            <a:endParaRPr lang="sv-SE" dirty="0"/>
          </a:p>
        </p:txBody>
      </p:sp>
      <p:pic>
        <p:nvPicPr>
          <p:cNvPr id="4" name="Bildobjekt 3">
            <a:extLst>
              <a:ext uri="{FF2B5EF4-FFF2-40B4-BE49-F238E27FC236}">
                <a16:creationId xmlns:a16="http://schemas.microsoft.com/office/drawing/2014/main" id="{A3382C7D-A4F7-ADEB-70B7-371B48C3B4AB}"/>
              </a:ext>
            </a:extLst>
          </p:cNvPr>
          <p:cNvPicPr>
            <a:picLocks noChangeAspect="1"/>
          </p:cNvPicPr>
          <p:nvPr/>
        </p:nvPicPr>
        <p:blipFill>
          <a:blip r:embed="rId3"/>
          <a:stretch>
            <a:fillRect/>
          </a:stretch>
        </p:blipFill>
        <p:spPr>
          <a:xfrm>
            <a:off x="-54428" y="0"/>
            <a:ext cx="12246428" cy="6858000"/>
          </a:xfrm>
          <a:prstGeom prst="rect">
            <a:avLst/>
          </a:prstGeom>
        </p:spPr>
      </p:pic>
      <p:sp>
        <p:nvSpPr>
          <p:cNvPr id="6" name="Rubrik 2">
            <a:extLst>
              <a:ext uri="{FF2B5EF4-FFF2-40B4-BE49-F238E27FC236}">
                <a16:creationId xmlns:a16="http://schemas.microsoft.com/office/drawing/2014/main" id="{7D0D7386-403A-2238-6AB2-1E1785D6F27D}"/>
              </a:ext>
            </a:extLst>
          </p:cNvPr>
          <p:cNvSpPr txBox="1">
            <a:spLocks/>
          </p:cNvSpPr>
          <p:nvPr/>
        </p:nvSpPr>
        <p:spPr>
          <a:xfrm>
            <a:off x="838200" y="1211125"/>
            <a:ext cx="6208059"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r>
              <a:rPr lang="sv-SE" b="0" i="0" dirty="0">
                <a:solidFill>
                  <a:srgbClr val="333333"/>
                </a:solidFill>
                <a:effectLst/>
              </a:rPr>
              <a:t>Sortera dryckerna efter hur stor del socker de innehåller. Överst den med mest socker, underst den med minst</a:t>
            </a:r>
            <a:r>
              <a:rPr lang="sv-SE" b="0" dirty="0">
                <a:solidFill>
                  <a:srgbClr val="333333"/>
                </a:solidFill>
              </a:rPr>
              <a:t>.</a:t>
            </a:r>
            <a:endParaRPr lang="sv-SE" dirty="0">
              <a:solidFill>
                <a:srgbClr val="333333"/>
              </a:solidFill>
            </a:endParaRPr>
          </a:p>
        </p:txBody>
      </p:sp>
      <p:pic>
        <p:nvPicPr>
          <p:cNvPr id="7" name="Bildobjekt 6" descr="En bild som visar text&#10;&#10;Automatiskt genererad beskrivning">
            <a:extLst>
              <a:ext uri="{FF2B5EF4-FFF2-40B4-BE49-F238E27FC236}">
                <a16:creationId xmlns:a16="http://schemas.microsoft.com/office/drawing/2014/main" id="{B1E1016E-A430-083B-A8F6-4D4E10D4B69B}"/>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3896952" y="3808696"/>
            <a:ext cx="914400" cy="1905000"/>
          </a:xfrm>
          <a:prstGeom prst="rect">
            <a:avLst/>
          </a:prstGeom>
        </p:spPr>
      </p:pic>
      <p:pic>
        <p:nvPicPr>
          <p:cNvPr id="9" name="Bildobjekt 8" descr="En bild som visar kalender&#10;&#10;Automatiskt genererad beskrivning">
            <a:extLst>
              <a:ext uri="{FF2B5EF4-FFF2-40B4-BE49-F238E27FC236}">
                <a16:creationId xmlns:a16="http://schemas.microsoft.com/office/drawing/2014/main" id="{37F78BEA-A2F8-A988-2236-AB37944C7BDA}"/>
              </a:ext>
            </a:extLst>
          </p:cNvPr>
          <p:cNvPicPr>
            <a:picLocks noChangeAspect="1"/>
          </p:cNvPicPr>
          <p:nvPr/>
        </p:nvPicPr>
        <p:blipFill>
          <a:blip r:embed="rId5"/>
          <a:stretch>
            <a:fillRect/>
          </a:stretch>
        </p:blipFill>
        <p:spPr>
          <a:xfrm>
            <a:off x="2829214" y="3872196"/>
            <a:ext cx="901700" cy="1778000"/>
          </a:xfrm>
          <a:prstGeom prst="rect">
            <a:avLst/>
          </a:prstGeom>
        </p:spPr>
      </p:pic>
      <p:pic>
        <p:nvPicPr>
          <p:cNvPr id="11" name="Bildobjekt 10" descr="En bild som visar text, toalettartiklar, lotion, hudkräm&#10;&#10;Automatiskt genererad beskrivning">
            <a:extLst>
              <a:ext uri="{FF2B5EF4-FFF2-40B4-BE49-F238E27FC236}">
                <a16:creationId xmlns:a16="http://schemas.microsoft.com/office/drawing/2014/main" id="{84924914-62D7-4F37-E6AB-09B9FB0A9CC1}"/>
              </a:ext>
            </a:extLst>
          </p:cNvPr>
          <p:cNvPicPr>
            <a:picLocks noChangeAspect="1"/>
          </p:cNvPicPr>
          <p:nvPr/>
        </p:nvPicPr>
        <p:blipFill>
          <a:blip r:embed="rId6">
            <a:clrChange>
              <a:clrFrom>
                <a:srgbClr val="FDFFFE"/>
              </a:clrFrom>
              <a:clrTo>
                <a:srgbClr val="FDFFFE">
                  <a:alpha val="0"/>
                </a:srgbClr>
              </a:clrTo>
            </a:clrChange>
          </a:blip>
          <a:stretch>
            <a:fillRect/>
          </a:stretch>
        </p:blipFill>
        <p:spPr>
          <a:xfrm>
            <a:off x="1820882" y="3782944"/>
            <a:ext cx="698500" cy="1828800"/>
          </a:xfrm>
          <a:prstGeom prst="rect">
            <a:avLst/>
          </a:prstGeom>
        </p:spPr>
      </p:pic>
      <p:pic>
        <p:nvPicPr>
          <p:cNvPr id="15" name="Bildobjekt 14" descr="En bild som visar kopp, mat, dryck, glas&#10;&#10;Automatiskt genererad beskrivning">
            <a:extLst>
              <a:ext uri="{FF2B5EF4-FFF2-40B4-BE49-F238E27FC236}">
                <a16:creationId xmlns:a16="http://schemas.microsoft.com/office/drawing/2014/main" id="{7A208796-689C-2EC4-EFD0-5AE8AE26C9FB}"/>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921327" y="3542388"/>
            <a:ext cx="622300" cy="2032000"/>
          </a:xfrm>
          <a:prstGeom prst="rect">
            <a:avLst/>
          </a:prstGeom>
        </p:spPr>
      </p:pic>
    </p:spTree>
    <p:extLst>
      <p:ext uri="{BB962C8B-B14F-4D97-AF65-F5344CB8AC3E}">
        <p14:creationId xmlns:p14="http://schemas.microsoft.com/office/powerpoint/2010/main" val="18062934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F157FEF4-3D34-5B7B-9E9A-8B619CD8E1F9}"/>
              </a:ext>
            </a:extLst>
          </p:cNvPr>
          <p:cNvSpPr>
            <a:spLocks noGrp="1"/>
          </p:cNvSpPr>
          <p:nvPr>
            <p:ph type="title"/>
          </p:nvPr>
        </p:nvSpPr>
        <p:spPr>
          <a:xfrm>
            <a:off x="6417733" y="342900"/>
            <a:ext cx="5526617" cy="2290763"/>
          </a:xfrm>
        </p:spPr>
        <p:txBody>
          <a:bodyPr vert="horz" lIns="91440" tIns="45720" rIns="91440" bIns="45720" rtlCol="0" anchor="b">
            <a:normAutofit/>
          </a:bodyPr>
          <a:lstStyle/>
          <a:p>
            <a:r>
              <a:rPr lang="sv-SE" sz="3600" b="0" i="0" dirty="0">
                <a:solidFill>
                  <a:srgbClr val="333333"/>
                </a:solidFill>
                <a:effectLst/>
              </a:rPr>
              <a:t>Rätt svar: </a:t>
            </a:r>
            <a:r>
              <a:rPr lang="sv-SE" sz="3600" b="1" i="0" dirty="0">
                <a:solidFill>
                  <a:srgbClr val="333333"/>
                </a:solidFill>
                <a:effectLst/>
              </a:rPr>
              <a:t>Cola Zero 0%, Multivitamin 4,8% Fanta, 7,7% Red bull 11%</a:t>
            </a:r>
            <a:endParaRPr lang="en-US" sz="3600" b="1" dirty="0"/>
          </a:p>
        </p:txBody>
      </p:sp>
      <p:pic>
        <p:nvPicPr>
          <p:cNvPr id="7" name="Bildobjekt 6" descr="En bild som visar text&#10;&#10;Automatiskt genererad beskrivning">
            <a:extLst>
              <a:ext uri="{FF2B5EF4-FFF2-40B4-BE49-F238E27FC236}">
                <a16:creationId xmlns:a16="http://schemas.microsoft.com/office/drawing/2014/main" id="{F15FC96F-C7F6-4124-33F7-96A135A98AC6}"/>
              </a:ext>
            </a:extLst>
          </p:cNvPr>
          <p:cNvPicPr>
            <a:picLocks noChangeAspect="1"/>
          </p:cNvPicPr>
          <p:nvPr/>
        </p:nvPicPr>
        <p:blipFill rotWithShape="1">
          <a:blip r:embed="rId3"/>
          <a:srcRect l="22152" r="17834"/>
          <a:stretch/>
        </p:blipFill>
        <p:spPr>
          <a:xfrm>
            <a:off x="0" y="1587"/>
            <a:ext cx="6095999" cy="6856413"/>
          </a:xfrm>
          <a:custGeom>
            <a:avLst/>
            <a:gdLst/>
            <a:ahLst/>
            <a:cxnLst/>
            <a:rect l="l" t="t" r="r" b="b"/>
            <a:pathLst>
              <a:path w="6649908" h="6856413">
                <a:moveTo>
                  <a:pt x="0" y="0"/>
                </a:moveTo>
                <a:lnTo>
                  <a:pt x="6559859" y="0"/>
                </a:lnTo>
                <a:lnTo>
                  <a:pt x="6572145" y="79394"/>
                </a:lnTo>
                <a:cubicBezTo>
                  <a:pt x="6857782" y="2230562"/>
                  <a:pt x="6243159" y="4473353"/>
                  <a:pt x="6528796" y="6624522"/>
                </a:cubicBezTo>
                <a:lnTo>
                  <a:pt x="6564680" y="6856413"/>
                </a:lnTo>
                <a:lnTo>
                  <a:pt x="0" y="6856413"/>
                </a:lnTo>
                <a:close/>
              </a:path>
            </a:pathLst>
          </a:custGeom>
        </p:spPr>
      </p:pic>
      <p:sp>
        <p:nvSpPr>
          <p:cNvPr id="2" name="Platshållare för text 1">
            <a:extLst>
              <a:ext uri="{FF2B5EF4-FFF2-40B4-BE49-F238E27FC236}">
                <a16:creationId xmlns:a16="http://schemas.microsoft.com/office/drawing/2014/main" id="{E5B079B6-5315-5CB8-7795-13FDE2E2115A}"/>
              </a:ext>
            </a:extLst>
          </p:cNvPr>
          <p:cNvSpPr>
            <a:spLocks noGrp="1"/>
          </p:cNvSpPr>
          <p:nvPr>
            <p:ph type="body" sz="quarter" idx="13"/>
          </p:nvPr>
        </p:nvSpPr>
        <p:spPr>
          <a:xfrm>
            <a:off x="6417733" y="3181349"/>
            <a:ext cx="5291663" cy="2671763"/>
          </a:xfrm>
        </p:spPr>
        <p:txBody>
          <a:bodyPr vert="horz" lIns="91440" tIns="45720" rIns="91440" bIns="45720" rtlCol="0">
            <a:normAutofit/>
          </a:bodyPr>
          <a:lstStyle/>
          <a:p>
            <a:pPr marL="0" indent="0"/>
            <a:r>
              <a:rPr lang="sv-SE" sz="2400" b="0" i="0" dirty="0">
                <a:solidFill>
                  <a:srgbClr val="333333"/>
                </a:solidFill>
                <a:effectLst/>
              </a:rPr>
              <a:t>Socker i dryck mättar inte sötsuget på samma sätt som socker man äter och det är lättare att klunka i sig stora mängder. Sockerfri läsk innehåller inte socker men det är bra att inte vänja sig vid att allt ska smaka sött. Vatten är den bästa drycken.</a:t>
            </a:r>
            <a:endParaRPr lang="en-US" sz="2400" dirty="0"/>
          </a:p>
        </p:txBody>
      </p:sp>
    </p:spTree>
    <p:extLst>
      <p:ext uri="{BB962C8B-B14F-4D97-AF65-F5344CB8AC3E}">
        <p14:creationId xmlns:p14="http://schemas.microsoft.com/office/powerpoint/2010/main" val="27591844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B2F26842-5938-E0F0-EDC7-7088C402BC8A}"/>
              </a:ext>
            </a:extLst>
          </p:cNvPr>
          <p:cNvSpPr>
            <a:spLocks noGrp="1"/>
          </p:cNvSpPr>
          <p:nvPr>
            <p:ph type="body" sz="quarter" idx="13"/>
          </p:nvPr>
        </p:nvSpPr>
        <p:spPr/>
        <p:txBody>
          <a:bodyPr/>
          <a:lstStyle/>
          <a:p>
            <a:endParaRPr lang="sv-SE" dirty="0"/>
          </a:p>
        </p:txBody>
      </p:sp>
      <p:sp>
        <p:nvSpPr>
          <p:cNvPr id="3" name="Rubrik 2">
            <a:extLst>
              <a:ext uri="{FF2B5EF4-FFF2-40B4-BE49-F238E27FC236}">
                <a16:creationId xmlns:a16="http://schemas.microsoft.com/office/drawing/2014/main" id="{4FCA0A24-A790-35B5-A053-46E9E09F9559}"/>
              </a:ext>
            </a:extLst>
          </p:cNvPr>
          <p:cNvSpPr>
            <a:spLocks noGrp="1"/>
          </p:cNvSpPr>
          <p:nvPr>
            <p:ph type="title"/>
          </p:nvPr>
        </p:nvSpPr>
        <p:spPr/>
        <p:txBody>
          <a:bodyPr/>
          <a:lstStyle/>
          <a:p>
            <a:endParaRPr lang="sv-SE" dirty="0"/>
          </a:p>
        </p:txBody>
      </p:sp>
      <p:pic>
        <p:nvPicPr>
          <p:cNvPr id="4" name="Bildobjekt 3">
            <a:extLst>
              <a:ext uri="{FF2B5EF4-FFF2-40B4-BE49-F238E27FC236}">
                <a16:creationId xmlns:a16="http://schemas.microsoft.com/office/drawing/2014/main" id="{5311551C-25AB-9DAF-7FA6-952D5E972507}"/>
              </a:ext>
            </a:extLst>
          </p:cNvPr>
          <p:cNvPicPr>
            <a:picLocks noChangeAspect="1"/>
          </p:cNvPicPr>
          <p:nvPr/>
        </p:nvPicPr>
        <p:blipFill>
          <a:blip r:embed="rId2"/>
          <a:stretch>
            <a:fillRect/>
          </a:stretch>
        </p:blipFill>
        <p:spPr>
          <a:xfrm>
            <a:off x="0" y="0"/>
            <a:ext cx="12246428" cy="6858000"/>
          </a:xfrm>
          <a:prstGeom prst="rect">
            <a:avLst/>
          </a:prstGeom>
        </p:spPr>
      </p:pic>
      <p:sp>
        <p:nvSpPr>
          <p:cNvPr id="5" name="Platshållare för text 1">
            <a:extLst>
              <a:ext uri="{FF2B5EF4-FFF2-40B4-BE49-F238E27FC236}">
                <a16:creationId xmlns:a16="http://schemas.microsoft.com/office/drawing/2014/main" id="{05DB4C19-A9DF-C9B4-656A-028625863101}"/>
              </a:ext>
            </a:extLst>
          </p:cNvPr>
          <p:cNvSpPr txBox="1">
            <a:spLocks/>
          </p:cNvSpPr>
          <p:nvPr/>
        </p:nvSpPr>
        <p:spPr>
          <a:xfrm>
            <a:off x="921327" y="3806861"/>
            <a:ext cx="6100482" cy="305113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fontAlgn="base">
              <a:buFont typeface="+mj-lt"/>
              <a:buAutoNum type="alphaUcPeriod"/>
            </a:pPr>
            <a:r>
              <a:rPr lang="sv-SE" sz="2400" dirty="0"/>
              <a:t>Sant</a:t>
            </a:r>
          </a:p>
          <a:p>
            <a:pPr marL="457200" indent="-457200" fontAlgn="base">
              <a:buFont typeface="+mj-lt"/>
              <a:buAutoNum type="alphaUcPeriod"/>
            </a:pPr>
            <a:r>
              <a:rPr lang="sv-SE" sz="2400" dirty="0"/>
              <a:t>Falskt</a:t>
            </a:r>
          </a:p>
          <a:p>
            <a:pPr marL="0" indent="0"/>
            <a:endParaRPr lang="sv-SE" sz="2400" dirty="0"/>
          </a:p>
        </p:txBody>
      </p:sp>
      <p:sp>
        <p:nvSpPr>
          <p:cNvPr id="6" name="Rubrik 2">
            <a:extLst>
              <a:ext uri="{FF2B5EF4-FFF2-40B4-BE49-F238E27FC236}">
                <a16:creationId xmlns:a16="http://schemas.microsoft.com/office/drawing/2014/main" id="{D4274761-0C58-D2BD-1E77-35181AAAA5A5}"/>
              </a:ext>
            </a:extLst>
          </p:cNvPr>
          <p:cNvSpPr txBox="1">
            <a:spLocks/>
          </p:cNvSpPr>
          <p:nvPr/>
        </p:nvSpPr>
        <p:spPr>
          <a:xfrm>
            <a:off x="867538" y="1343162"/>
            <a:ext cx="6519100"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r>
              <a:rPr lang="sv-SE" i="0" dirty="0">
                <a:effectLst/>
              </a:rPr>
              <a:t>Energirik mat som saknar näring kallas ofta skräpmat. Den är ofta gjord för att vara så god att vi bara måste äta den.</a:t>
            </a:r>
            <a:endParaRPr lang="sv-SE" dirty="0"/>
          </a:p>
        </p:txBody>
      </p:sp>
    </p:spTree>
    <p:extLst>
      <p:ext uri="{BB962C8B-B14F-4D97-AF65-F5344CB8AC3E}">
        <p14:creationId xmlns:p14="http://schemas.microsoft.com/office/powerpoint/2010/main" val="6305519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F157FEF4-3D34-5B7B-9E9A-8B619CD8E1F9}"/>
              </a:ext>
            </a:extLst>
          </p:cNvPr>
          <p:cNvSpPr>
            <a:spLocks noGrp="1"/>
          </p:cNvSpPr>
          <p:nvPr>
            <p:ph type="title"/>
          </p:nvPr>
        </p:nvSpPr>
        <p:spPr>
          <a:xfrm>
            <a:off x="6417733" y="490537"/>
            <a:ext cx="5291663" cy="1628775"/>
          </a:xfrm>
        </p:spPr>
        <p:txBody>
          <a:bodyPr vert="horz" lIns="91440" tIns="45720" rIns="91440" bIns="45720" rtlCol="0" anchor="b">
            <a:normAutofit/>
          </a:bodyPr>
          <a:lstStyle/>
          <a:p>
            <a:r>
              <a:rPr lang="en-US" dirty="0"/>
              <a:t>Rätt svar A: </a:t>
            </a:r>
            <a:r>
              <a:rPr lang="en-US" b="1" dirty="0"/>
              <a:t>Sant</a:t>
            </a:r>
          </a:p>
        </p:txBody>
      </p:sp>
      <p:pic>
        <p:nvPicPr>
          <p:cNvPr id="8" name="Bildobjekt 7" descr="En bild som visar text, tillbehör, vektorgrafik&#10;&#10;Automatiskt genererad beskrivning">
            <a:extLst>
              <a:ext uri="{FF2B5EF4-FFF2-40B4-BE49-F238E27FC236}">
                <a16:creationId xmlns:a16="http://schemas.microsoft.com/office/drawing/2014/main" id="{445F420D-958C-5944-1CBB-64848D9791F5}"/>
              </a:ext>
            </a:extLst>
          </p:cNvPr>
          <p:cNvPicPr>
            <a:picLocks noChangeAspect="1"/>
          </p:cNvPicPr>
          <p:nvPr/>
        </p:nvPicPr>
        <p:blipFill rotWithShape="1">
          <a:blip r:embed="rId3"/>
          <a:srcRect l="29984" r="-2" b="-2"/>
          <a:stretch/>
        </p:blipFill>
        <p:spPr>
          <a:xfrm>
            <a:off x="1" y="1587"/>
            <a:ext cx="6095999" cy="6856413"/>
          </a:xfrm>
          <a:custGeom>
            <a:avLst/>
            <a:gdLst/>
            <a:ahLst/>
            <a:cxnLst/>
            <a:rect l="l" t="t" r="r" b="b"/>
            <a:pathLst>
              <a:path w="6649908" h="6856413">
                <a:moveTo>
                  <a:pt x="0" y="0"/>
                </a:moveTo>
                <a:lnTo>
                  <a:pt x="6559859" y="0"/>
                </a:lnTo>
                <a:lnTo>
                  <a:pt x="6572145" y="79394"/>
                </a:lnTo>
                <a:cubicBezTo>
                  <a:pt x="6857782" y="2230562"/>
                  <a:pt x="6243159" y="4473353"/>
                  <a:pt x="6528796" y="6624522"/>
                </a:cubicBezTo>
                <a:lnTo>
                  <a:pt x="6564680" y="6856413"/>
                </a:lnTo>
                <a:lnTo>
                  <a:pt x="0" y="6856413"/>
                </a:lnTo>
                <a:close/>
              </a:path>
            </a:pathLst>
          </a:custGeom>
        </p:spPr>
      </p:pic>
      <p:sp>
        <p:nvSpPr>
          <p:cNvPr id="2" name="Platshållare för text 1">
            <a:extLst>
              <a:ext uri="{FF2B5EF4-FFF2-40B4-BE49-F238E27FC236}">
                <a16:creationId xmlns:a16="http://schemas.microsoft.com/office/drawing/2014/main" id="{E5B079B6-5315-5CB8-7795-13FDE2E2115A}"/>
              </a:ext>
            </a:extLst>
          </p:cNvPr>
          <p:cNvSpPr>
            <a:spLocks noGrp="1"/>
          </p:cNvSpPr>
          <p:nvPr>
            <p:ph type="body" sz="quarter" idx="13"/>
          </p:nvPr>
        </p:nvSpPr>
        <p:spPr>
          <a:xfrm>
            <a:off x="6417734" y="2614612"/>
            <a:ext cx="5291663" cy="3752849"/>
          </a:xfrm>
        </p:spPr>
        <p:txBody>
          <a:bodyPr vert="horz" lIns="91440" tIns="45720" rIns="91440" bIns="45720" rtlCol="0">
            <a:normAutofit/>
          </a:bodyPr>
          <a:lstStyle/>
          <a:p>
            <a:pPr marL="0" indent="0"/>
            <a:r>
              <a:rPr lang="en-US" sz="2400" b="0" i="0" dirty="0">
                <a:effectLst/>
              </a:rPr>
              <a:t>Om maten är antigen för salt, för söt eller för fet äcklas vi. Men med en kombination av socker, fett och salt kan vi öka mängden av varje ingrediens. Det är en extremt belönande kombination som inte existerar i naturen – man lockas att äta ännu mer.</a:t>
            </a:r>
            <a:endParaRPr lang="en-US" sz="2400" dirty="0"/>
          </a:p>
        </p:txBody>
      </p:sp>
    </p:spTree>
    <p:extLst>
      <p:ext uri="{BB962C8B-B14F-4D97-AF65-F5344CB8AC3E}">
        <p14:creationId xmlns:p14="http://schemas.microsoft.com/office/powerpoint/2010/main" val="38639078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EAB6A1FF-FB55-ADDA-17F9-55F240ABBD4B}"/>
              </a:ext>
            </a:extLst>
          </p:cNvPr>
          <p:cNvSpPr>
            <a:spLocks noGrp="1"/>
          </p:cNvSpPr>
          <p:nvPr>
            <p:ph type="body" sz="quarter" idx="13"/>
          </p:nvPr>
        </p:nvSpPr>
        <p:spPr/>
        <p:txBody>
          <a:bodyPr/>
          <a:lstStyle/>
          <a:p>
            <a:endParaRPr lang="sv-SE" dirty="0"/>
          </a:p>
        </p:txBody>
      </p:sp>
      <p:sp>
        <p:nvSpPr>
          <p:cNvPr id="3" name="Rubrik 2">
            <a:extLst>
              <a:ext uri="{FF2B5EF4-FFF2-40B4-BE49-F238E27FC236}">
                <a16:creationId xmlns:a16="http://schemas.microsoft.com/office/drawing/2014/main" id="{0459EDFB-AA7A-75FA-970E-553ACE5078DA}"/>
              </a:ext>
            </a:extLst>
          </p:cNvPr>
          <p:cNvSpPr>
            <a:spLocks noGrp="1"/>
          </p:cNvSpPr>
          <p:nvPr>
            <p:ph type="title"/>
          </p:nvPr>
        </p:nvSpPr>
        <p:spPr/>
        <p:txBody>
          <a:bodyPr/>
          <a:lstStyle/>
          <a:p>
            <a:endParaRPr lang="sv-SE" dirty="0"/>
          </a:p>
        </p:txBody>
      </p:sp>
      <p:sp>
        <p:nvSpPr>
          <p:cNvPr id="6" name="Rektangel 5">
            <a:extLst>
              <a:ext uri="{FF2B5EF4-FFF2-40B4-BE49-F238E27FC236}">
                <a16:creationId xmlns:a16="http://schemas.microsoft.com/office/drawing/2014/main" id="{B4642023-E0EC-3309-8B51-FA808A56D675}"/>
              </a:ext>
            </a:extLst>
          </p:cNvPr>
          <p:cNvSpPr/>
          <p:nvPr/>
        </p:nvSpPr>
        <p:spPr>
          <a:xfrm>
            <a:off x="-94129" y="0"/>
            <a:ext cx="12286129" cy="6858000"/>
          </a:xfrm>
          <a:prstGeom prst="rect">
            <a:avLst/>
          </a:prstGeom>
          <a:solidFill>
            <a:srgbClr val="EDEB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8" name="Bildobjekt 7" descr="En bild som visar kvadrat&#10;&#10;Automatiskt genererad beskrivning">
            <a:extLst>
              <a:ext uri="{FF2B5EF4-FFF2-40B4-BE49-F238E27FC236}">
                <a16:creationId xmlns:a16="http://schemas.microsoft.com/office/drawing/2014/main" id="{06F83DEE-42D2-5DC7-A563-452D9AC2C386}"/>
              </a:ext>
            </a:extLst>
          </p:cNvPr>
          <p:cNvPicPr>
            <a:picLocks noChangeAspect="1"/>
          </p:cNvPicPr>
          <p:nvPr/>
        </p:nvPicPr>
        <p:blipFill>
          <a:blip r:embed="rId2"/>
          <a:stretch>
            <a:fillRect/>
          </a:stretch>
        </p:blipFill>
        <p:spPr>
          <a:xfrm>
            <a:off x="5937250" y="3225800"/>
            <a:ext cx="317500" cy="406400"/>
          </a:xfrm>
          <a:prstGeom prst="rect">
            <a:avLst/>
          </a:prstGeom>
        </p:spPr>
      </p:pic>
      <p:pic>
        <p:nvPicPr>
          <p:cNvPr id="10" name="Bildobjekt 9" descr="En bild som visar text, bordsservis, kärl&#10;&#10;Automatiskt genererad beskrivning">
            <a:extLst>
              <a:ext uri="{FF2B5EF4-FFF2-40B4-BE49-F238E27FC236}">
                <a16:creationId xmlns:a16="http://schemas.microsoft.com/office/drawing/2014/main" id="{C67BB82E-8906-3201-524B-CFF424859B88}"/>
              </a:ext>
            </a:extLst>
          </p:cNvPr>
          <p:cNvPicPr>
            <a:picLocks noChangeAspect="1"/>
          </p:cNvPicPr>
          <p:nvPr/>
        </p:nvPicPr>
        <p:blipFill>
          <a:blip r:embed="rId3"/>
          <a:stretch>
            <a:fillRect/>
          </a:stretch>
        </p:blipFill>
        <p:spPr>
          <a:xfrm>
            <a:off x="838200" y="1211423"/>
            <a:ext cx="3115235" cy="4280333"/>
          </a:xfrm>
          <a:prstGeom prst="rect">
            <a:avLst/>
          </a:prstGeom>
        </p:spPr>
      </p:pic>
      <p:sp>
        <p:nvSpPr>
          <p:cNvPr id="11" name="Rubrik 2">
            <a:extLst>
              <a:ext uri="{FF2B5EF4-FFF2-40B4-BE49-F238E27FC236}">
                <a16:creationId xmlns:a16="http://schemas.microsoft.com/office/drawing/2014/main" id="{7A57377D-7D9A-8477-5CCF-5301EB4DF077}"/>
              </a:ext>
            </a:extLst>
          </p:cNvPr>
          <p:cNvSpPr txBox="1">
            <a:spLocks/>
          </p:cNvSpPr>
          <p:nvPr/>
        </p:nvSpPr>
        <p:spPr>
          <a:xfrm>
            <a:off x="5134537" y="2446809"/>
            <a:ext cx="6208059"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sv-SE" i="0" dirty="0">
                <a:solidFill>
                  <a:srgbClr val="333333"/>
                </a:solidFill>
                <a:effectLst/>
              </a:rPr>
              <a:t>Uppföljning och diskussionsfrågor</a:t>
            </a:r>
            <a:endParaRPr lang="sv-SE" dirty="0">
              <a:solidFill>
                <a:srgbClr val="333333"/>
              </a:solidFill>
            </a:endParaRPr>
          </a:p>
        </p:txBody>
      </p:sp>
      <p:sp>
        <p:nvSpPr>
          <p:cNvPr id="12" name="textruta 11">
            <a:extLst>
              <a:ext uri="{FF2B5EF4-FFF2-40B4-BE49-F238E27FC236}">
                <a16:creationId xmlns:a16="http://schemas.microsoft.com/office/drawing/2014/main" id="{014E75E9-F369-3EF9-9039-81793FCC0B02}"/>
              </a:ext>
            </a:extLst>
          </p:cNvPr>
          <p:cNvSpPr txBox="1"/>
          <p:nvPr/>
        </p:nvSpPr>
        <p:spPr>
          <a:xfrm>
            <a:off x="5728448" y="4329447"/>
            <a:ext cx="5542225" cy="461665"/>
          </a:xfrm>
          <a:prstGeom prst="rect">
            <a:avLst/>
          </a:prstGeom>
          <a:noFill/>
        </p:spPr>
        <p:txBody>
          <a:bodyPr wrap="square" rtlCol="0">
            <a:spAutoFit/>
          </a:bodyPr>
          <a:lstStyle/>
          <a:p>
            <a:r>
              <a:rPr lang="sv-SE" sz="2400" i="0" dirty="0">
                <a:solidFill>
                  <a:srgbClr val="333333"/>
                </a:solidFill>
                <a:effectLst/>
                <a:latin typeface="Arial" panose="020B0604020202020204" pitchFamily="34" charset="0"/>
                <a:cs typeface="Arial" panose="020B0604020202020204" pitchFamily="34" charset="0"/>
              </a:rPr>
              <a:t>Om stillasittande och fysisk aktivitet</a:t>
            </a:r>
            <a:endParaRPr lang="sv-SE" sz="2400" dirty="0">
              <a:latin typeface="Arial" panose="020B0604020202020204" pitchFamily="34" charset="0"/>
              <a:cs typeface="Arial" panose="020B0604020202020204" pitchFamily="34" charset="0"/>
            </a:endParaRPr>
          </a:p>
        </p:txBody>
      </p:sp>
      <p:sp>
        <p:nvSpPr>
          <p:cNvPr id="19" name="Rektangel 18">
            <a:extLst>
              <a:ext uri="{FF2B5EF4-FFF2-40B4-BE49-F238E27FC236}">
                <a16:creationId xmlns:a16="http://schemas.microsoft.com/office/drawing/2014/main" id="{D8E2318D-F2EF-22CC-DBC5-E00A5DE7059D}"/>
              </a:ext>
            </a:extLst>
          </p:cNvPr>
          <p:cNvSpPr/>
          <p:nvPr/>
        </p:nvSpPr>
        <p:spPr>
          <a:xfrm>
            <a:off x="58271" y="495772"/>
            <a:ext cx="12286129" cy="6858000"/>
          </a:xfrm>
          <a:prstGeom prst="rect">
            <a:avLst/>
          </a:prstGeom>
          <a:solidFill>
            <a:srgbClr val="EDEB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20" name="Bildobjekt 19" descr="En bild som visar text, bordsservis, kärl&#10;&#10;Automatiskt genererad beskrivning">
            <a:extLst>
              <a:ext uri="{FF2B5EF4-FFF2-40B4-BE49-F238E27FC236}">
                <a16:creationId xmlns:a16="http://schemas.microsoft.com/office/drawing/2014/main" id="{5EEC9EE2-AE7C-1FA1-16FF-FE9706D28AEB}"/>
              </a:ext>
            </a:extLst>
          </p:cNvPr>
          <p:cNvPicPr>
            <a:picLocks noChangeAspect="1"/>
          </p:cNvPicPr>
          <p:nvPr/>
        </p:nvPicPr>
        <p:blipFill>
          <a:blip r:embed="rId3"/>
          <a:stretch>
            <a:fillRect/>
          </a:stretch>
        </p:blipFill>
        <p:spPr>
          <a:xfrm>
            <a:off x="979396" y="1530832"/>
            <a:ext cx="3115235" cy="4280333"/>
          </a:xfrm>
          <a:prstGeom prst="rect">
            <a:avLst/>
          </a:prstGeom>
        </p:spPr>
      </p:pic>
      <p:sp>
        <p:nvSpPr>
          <p:cNvPr id="21" name="Rubrik 2">
            <a:extLst>
              <a:ext uri="{FF2B5EF4-FFF2-40B4-BE49-F238E27FC236}">
                <a16:creationId xmlns:a16="http://schemas.microsoft.com/office/drawing/2014/main" id="{175E9870-628D-3F66-34AE-192FE0383BAC}"/>
              </a:ext>
            </a:extLst>
          </p:cNvPr>
          <p:cNvSpPr txBox="1">
            <a:spLocks/>
          </p:cNvSpPr>
          <p:nvPr/>
        </p:nvSpPr>
        <p:spPr>
          <a:xfrm>
            <a:off x="5286937" y="2599209"/>
            <a:ext cx="6208059"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sv-SE" i="0" dirty="0">
                <a:solidFill>
                  <a:srgbClr val="333333"/>
                </a:solidFill>
                <a:effectLst/>
              </a:rPr>
              <a:t>Uppföljning och diskussionsfrågor</a:t>
            </a:r>
            <a:endParaRPr lang="sv-SE" dirty="0">
              <a:solidFill>
                <a:srgbClr val="333333"/>
              </a:solidFill>
            </a:endParaRPr>
          </a:p>
        </p:txBody>
      </p:sp>
      <p:sp>
        <p:nvSpPr>
          <p:cNvPr id="22" name="textruta 21">
            <a:extLst>
              <a:ext uri="{FF2B5EF4-FFF2-40B4-BE49-F238E27FC236}">
                <a16:creationId xmlns:a16="http://schemas.microsoft.com/office/drawing/2014/main" id="{795244DB-0FB1-41A1-C6DB-DBDE6AC9AC65}"/>
              </a:ext>
            </a:extLst>
          </p:cNvPr>
          <p:cNvSpPr txBox="1"/>
          <p:nvPr/>
        </p:nvSpPr>
        <p:spPr>
          <a:xfrm>
            <a:off x="5880848" y="4481847"/>
            <a:ext cx="5542225" cy="461665"/>
          </a:xfrm>
          <a:prstGeom prst="rect">
            <a:avLst/>
          </a:prstGeom>
          <a:noFill/>
        </p:spPr>
        <p:txBody>
          <a:bodyPr wrap="square" rtlCol="0">
            <a:spAutoFit/>
          </a:bodyPr>
          <a:lstStyle/>
          <a:p>
            <a:pPr algn="ctr"/>
            <a:r>
              <a:rPr lang="sv-SE" sz="2400" i="0" dirty="0">
                <a:solidFill>
                  <a:srgbClr val="333333"/>
                </a:solidFill>
                <a:effectLst/>
                <a:latin typeface="Arial" panose="020B0604020202020204" pitchFamily="34" charset="0"/>
                <a:cs typeface="Arial" panose="020B0604020202020204" pitchFamily="34" charset="0"/>
              </a:rPr>
              <a:t>Om mat och hälsa</a:t>
            </a:r>
            <a:endParaRPr lang="sv-SE"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224370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0B34EF51-FCBA-D2D1-D534-C6CC6E7ADAB1}"/>
              </a:ext>
            </a:extLst>
          </p:cNvPr>
          <p:cNvSpPr>
            <a:spLocks noGrp="1"/>
          </p:cNvSpPr>
          <p:nvPr>
            <p:ph type="body" sz="quarter" idx="13"/>
          </p:nvPr>
        </p:nvSpPr>
        <p:spPr/>
        <p:txBody>
          <a:bodyPr/>
          <a:lstStyle/>
          <a:p>
            <a:endParaRPr lang="sv-SE" dirty="0"/>
          </a:p>
        </p:txBody>
      </p:sp>
      <p:sp>
        <p:nvSpPr>
          <p:cNvPr id="3" name="Rubrik 2">
            <a:extLst>
              <a:ext uri="{FF2B5EF4-FFF2-40B4-BE49-F238E27FC236}">
                <a16:creationId xmlns:a16="http://schemas.microsoft.com/office/drawing/2014/main" id="{5DD86538-6154-F9D7-BF75-1955E10E83E9}"/>
              </a:ext>
            </a:extLst>
          </p:cNvPr>
          <p:cNvSpPr>
            <a:spLocks noGrp="1"/>
          </p:cNvSpPr>
          <p:nvPr>
            <p:ph type="title"/>
          </p:nvPr>
        </p:nvSpPr>
        <p:spPr/>
        <p:txBody>
          <a:bodyPr/>
          <a:lstStyle/>
          <a:p>
            <a:endParaRPr lang="sv-SE" dirty="0"/>
          </a:p>
        </p:txBody>
      </p:sp>
      <p:sp>
        <p:nvSpPr>
          <p:cNvPr id="4" name="Rektangel 3">
            <a:extLst>
              <a:ext uri="{FF2B5EF4-FFF2-40B4-BE49-F238E27FC236}">
                <a16:creationId xmlns:a16="http://schemas.microsoft.com/office/drawing/2014/main" id="{8D176322-3881-2EB3-76F4-6622F194AA7C}"/>
              </a:ext>
            </a:extLst>
          </p:cNvPr>
          <p:cNvSpPr/>
          <p:nvPr/>
        </p:nvSpPr>
        <p:spPr>
          <a:xfrm>
            <a:off x="-94129" y="0"/>
            <a:ext cx="12286129" cy="6858000"/>
          </a:xfrm>
          <a:prstGeom prst="rect">
            <a:avLst/>
          </a:prstGeom>
          <a:solidFill>
            <a:srgbClr val="EDEB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8" name="textruta 7">
            <a:extLst>
              <a:ext uri="{FF2B5EF4-FFF2-40B4-BE49-F238E27FC236}">
                <a16:creationId xmlns:a16="http://schemas.microsoft.com/office/drawing/2014/main" id="{499B5A4D-38B8-8BA5-5E5D-CBE49C95D641}"/>
              </a:ext>
            </a:extLst>
          </p:cNvPr>
          <p:cNvSpPr txBox="1"/>
          <p:nvPr/>
        </p:nvSpPr>
        <p:spPr>
          <a:xfrm>
            <a:off x="4386831" y="2217577"/>
            <a:ext cx="6075625" cy="2431435"/>
          </a:xfrm>
          <a:prstGeom prst="rect">
            <a:avLst/>
          </a:prstGeom>
          <a:noFill/>
        </p:spPr>
        <p:txBody>
          <a:bodyPr wrap="square" rtlCol="0">
            <a:spAutoFit/>
          </a:bodyPr>
          <a:lstStyle/>
          <a:p>
            <a:pPr algn="l" fontAlgn="base"/>
            <a:r>
              <a:rPr lang="sv-SE" sz="4000" b="0" i="0" dirty="0">
                <a:solidFill>
                  <a:srgbClr val="333333"/>
                </a:solidFill>
                <a:effectLst/>
                <a:latin typeface="Arial" panose="020B0604020202020204" pitchFamily="34" charset="0"/>
                <a:cs typeface="Arial" panose="020B0604020202020204" pitchFamily="34" charset="0"/>
              </a:rPr>
              <a:t>Uppföljning</a:t>
            </a:r>
          </a:p>
          <a:p>
            <a:pPr algn="l" fontAlgn="base"/>
            <a:endParaRPr lang="sv-SE" sz="4000" b="0" i="0" dirty="0">
              <a:solidFill>
                <a:srgbClr val="333333"/>
              </a:solidFill>
              <a:effectLst/>
              <a:latin typeface="Arial" panose="020B0604020202020204" pitchFamily="34" charset="0"/>
              <a:cs typeface="Arial" panose="020B0604020202020204" pitchFamily="34" charset="0"/>
            </a:endParaRPr>
          </a:p>
          <a:p>
            <a:pPr marL="342900" indent="-342900" algn="l" fontAlgn="base">
              <a:buFont typeface="Arial" panose="020B0604020202020204" pitchFamily="34" charset="0"/>
              <a:buChar char="•"/>
            </a:pPr>
            <a:r>
              <a:rPr lang="sv-SE" sz="2400" b="0" i="0" dirty="0">
                <a:solidFill>
                  <a:srgbClr val="333333"/>
                </a:solidFill>
                <a:effectLst/>
                <a:latin typeface="Arial" panose="020B0604020202020204" pitchFamily="34" charset="0"/>
                <a:cs typeface="Arial" panose="020B0604020202020204" pitchFamily="34" charset="0"/>
              </a:rPr>
              <a:t>Var det något ni inte förstod?</a:t>
            </a:r>
          </a:p>
          <a:p>
            <a:pPr marL="342900" indent="-342900" algn="l" fontAlgn="base">
              <a:buFont typeface="Arial" panose="020B0604020202020204" pitchFamily="34" charset="0"/>
              <a:buChar char="•"/>
            </a:pPr>
            <a:r>
              <a:rPr lang="sv-SE" sz="2400" b="0" i="0" dirty="0">
                <a:solidFill>
                  <a:srgbClr val="333333"/>
                </a:solidFill>
                <a:effectLst/>
                <a:latin typeface="Arial" panose="020B0604020202020204" pitchFamily="34" charset="0"/>
                <a:cs typeface="Arial" panose="020B0604020202020204" pitchFamily="34" charset="0"/>
              </a:rPr>
              <a:t>Var det något ni blev förvånade över?</a:t>
            </a:r>
          </a:p>
          <a:p>
            <a:pPr marL="342900" indent="-342900" algn="l" fontAlgn="base">
              <a:buFont typeface="Arial" panose="020B0604020202020204" pitchFamily="34" charset="0"/>
              <a:buChar char="•"/>
            </a:pPr>
            <a:r>
              <a:rPr lang="sv-SE" sz="2400" b="0" i="0" dirty="0">
                <a:solidFill>
                  <a:srgbClr val="333333"/>
                </a:solidFill>
                <a:effectLst/>
                <a:latin typeface="Arial" panose="020B0604020202020204" pitchFamily="34" charset="0"/>
                <a:cs typeface="Arial" panose="020B0604020202020204" pitchFamily="34" charset="0"/>
              </a:rPr>
              <a:t>Vad tar ni med er från quizet?</a:t>
            </a:r>
          </a:p>
        </p:txBody>
      </p:sp>
      <p:pic>
        <p:nvPicPr>
          <p:cNvPr id="11" name="Bildobjekt 10" descr="En bild som visar pil&#10;&#10;Automatiskt genererad beskrivning">
            <a:extLst>
              <a:ext uri="{FF2B5EF4-FFF2-40B4-BE49-F238E27FC236}">
                <a16:creationId xmlns:a16="http://schemas.microsoft.com/office/drawing/2014/main" id="{CC3A0119-1F23-D52A-CC00-B518EBC25B3B}"/>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750531" y="2790792"/>
            <a:ext cx="1942866" cy="2460032"/>
          </a:xfrm>
          <a:prstGeom prst="rect">
            <a:avLst/>
          </a:prstGeom>
        </p:spPr>
      </p:pic>
    </p:spTree>
    <p:extLst>
      <p:ext uri="{BB962C8B-B14F-4D97-AF65-F5344CB8AC3E}">
        <p14:creationId xmlns:p14="http://schemas.microsoft.com/office/powerpoint/2010/main" val="31307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0B34EF51-FCBA-D2D1-D534-C6CC6E7ADAB1}"/>
              </a:ext>
            </a:extLst>
          </p:cNvPr>
          <p:cNvSpPr>
            <a:spLocks noGrp="1"/>
          </p:cNvSpPr>
          <p:nvPr>
            <p:ph type="body" sz="quarter" idx="13"/>
          </p:nvPr>
        </p:nvSpPr>
        <p:spPr/>
        <p:txBody>
          <a:bodyPr/>
          <a:lstStyle/>
          <a:p>
            <a:endParaRPr lang="sv-SE" dirty="0"/>
          </a:p>
        </p:txBody>
      </p:sp>
      <p:sp>
        <p:nvSpPr>
          <p:cNvPr id="3" name="Rubrik 2">
            <a:extLst>
              <a:ext uri="{FF2B5EF4-FFF2-40B4-BE49-F238E27FC236}">
                <a16:creationId xmlns:a16="http://schemas.microsoft.com/office/drawing/2014/main" id="{5DD86538-6154-F9D7-BF75-1955E10E83E9}"/>
              </a:ext>
            </a:extLst>
          </p:cNvPr>
          <p:cNvSpPr>
            <a:spLocks noGrp="1"/>
          </p:cNvSpPr>
          <p:nvPr>
            <p:ph type="title"/>
          </p:nvPr>
        </p:nvSpPr>
        <p:spPr/>
        <p:txBody>
          <a:bodyPr/>
          <a:lstStyle/>
          <a:p>
            <a:endParaRPr lang="sv-SE" dirty="0"/>
          </a:p>
        </p:txBody>
      </p:sp>
      <p:sp>
        <p:nvSpPr>
          <p:cNvPr id="4" name="Rektangel 3">
            <a:extLst>
              <a:ext uri="{FF2B5EF4-FFF2-40B4-BE49-F238E27FC236}">
                <a16:creationId xmlns:a16="http://schemas.microsoft.com/office/drawing/2014/main" id="{8D176322-3881-2EB3-76F4-6622F194AA7C}"/>
              </a:ext>
            </a:extLst>
          </p:cNvPr>
          <p:cNvSpPr/>
          <p:nvPr/>
        </p:nvSpPr>
        <p:spPr>
          <a:xfrm>
            <a:off x="-47065" y="0"/>
            <a:ext cx="12286129" cy="6858000"/>
          </a:xfrm>
          <a:prstGeom prst="rect">
            <a:avLst/>
          </a:prstGeom>
          <a:solidFill>
            <a:srgbClr val="EDEB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8" name="textruta 7">
            <a:extLst>
              <a:ext uri="{FF2B5EF4-FFF2-40B4-BE49-F238E27FC236}">
                <a16:creationId xmlns:a16="http://schemas.microsoft.com/office/drawing/2014/main" id="{499B5A4D-38B8-8BA5-5E5D-CBE49C95D641}"/>
              </a:ext>
            </a:extLst>
          </p:cNvPr>
          <p:cNvSpPr txBox="1"/>
          <p:nvPr/>
        </p:nvSpPr>
        <p:spPr>
          <a:xfrm>
            <a:off x="4306149" y="1068474"/>
            <a:ext cx="6075625" cy="4647426"/>
          </a:xfrm>
          <a:prstGeom prst="rect">
            <a:avLst/>
          </a:prstGeom>
          <a:noFill/>
        </p:spPr>
        <p:txBody>
          <a:bodyPr wrap="square" rtlCol="0">
            <a:spAutoFit/>
          </a:bodyPr>
          <a:lstStyle/>
          <a:p>
            <a:pPr algn="l" fontAlgn="base"/>
            <a:r>
              <a:rPr lang="sv-SE" sz="4000" b="0" i="0" dirty="0">
                <a:solidFill>
                  <a:srgbClr val="333333"/>
                </a:solidFill>
                <a:effectLst/>
                <a:latin typeface="Arial" panose="020B0604020202020204" pitchFamily="34" charset="0"/>
                <a:cs typeface="Arial" panose="020B0604020202020204" pitchFamily="34" charset="0"/>
              </a:rPr>
              <a:t>Undersökningen i klassen</a:t>
            </a:r>
          </a:p>
          <a:p>
            <a:pPr algn="l" fontAlgn="base"/>
            <a:endParaRPr lang="sv-SE" sz="4000" b="0" i="0" dirty="0">
              <a:solidFill>
                <a:srgbClr val="333333"/>
              </a:solidFill>
              <a:effectLst/>
              <a:latin typeface="Arial" panose="020B0604020202020204" pitchFamily="34" charset="0"/>
              <a:cs typeface="Arial" panose="020B0604020202020204" pitchFamily="34" charset="0"/>
            </a:endParaRPr>
          </a:p>
          <a:p>
            <a:pPr algn="l" fontAlgn="base"/>
            <a:r>
              <a:rPr lang="sv-SE" sz="2400" i="0" dirty="0">
                <a:solidFill>
                  <a:srgbClr val="333333"/>
                </a:solidFill>
                <a:effectLst/>
                <a:latin typeface="Arial" panose="020B0604020202020204" pitchFamily="34" charset="0"/>
                <a:cs typeface="Arial" panose="020B0604020202020204" pitchFamily="34" charset="0"/>
              </a:rPr>
              <a:t>Hur ofta dricker du sockersötad läsk?</a:t>
            </a:r>
          </a:p>
          <a:p>
            <a:pPr algn="l" fontAlgn="base"/>
            <a:endParaRPr lang="sv-SE" sz="2400" dirty="0">
              <a:solidFill>
                <a:srgbClr val="333333"/>
              </a:solidFill>
              <a:latin typeface="Arial" panose="020B0604020202020204" pitchFamily="34" charset="0"/>
              <a:cs typeface="Arial" panose="020B0604020202020204" pitchFamily="34" charset="0"/>
            </a:endParaRPr>
          </a:p>
          <a:p>
            <a:pPr marL="457200" indent="-457200" algn="l" fontAlgn="base">
              <a:buFont typeface="+mj-lt"/>
              <a:buAutoNum type="alphaUcPeriod"/>
            </a:pPr>
            <a:r>
              <a:rPr lang="sv-SE" sz="2400" b="0" i="0" dirty="0">
                <a:effectLst/>
                <a:latin typeface="Arial" panose="020B0604020202020204" pitchFamily="34" charset="0"/>
                <a:cs typeface="Arial" panose="020B0604020202020204" pitchFamily="34" charset="0"/>
              </a:rPr>
              <a:t>Aldrig, jag gillar det inte.</a:t>
            </a:r>
          </a:p>
          <a:p>
            <a:pPr marL="457200" indent="-457200" algn="l" fontAlgn="base">
              <a:buFont typeface="+mj-lt"/>
              <a:buAutoNum type="alphaUcPeriod"/>
            </a:pPr>
            <a:r>
              <a:rPr lang="sv-SE" sz="2400" b="0" i="0" dirty="0">
                <a:effectLst/>
                <a:latin typeface="Arial" panose="020B0604020202020204" pitchFamily="34" charset="0"/>
                <a:cs typeface="Arial" panose="020B0604020202020204" pitchFamily="34" charset="0"/>
              </a:rPr>
              <a:t>Aldrig, jag får inte.</a:t>
            </a:r>
          </a:p>
          <a:p>
            <a:pPr marL="457200" indent="-457200" algn="l" fontAlgn="base">
              <a:buFont typeface="+mj-lt"/>
              <a:buAutoNum type="alphaUcPeriod"/>
            </a:pPr>
            <a:r>
              <a:rPr lang="sv-SE" sz="2400" b="0" i="0" dirty="0">
                <a:effectLst/>
                <a:latin typeface="Arial" panose="020B0604020202020204" pitchFamily="34" charset="0"/>
                <a:cs typeface="Arial" panose="020B0604020202020204" pitchFamily="34" charset="0"/>
              </a:rPr>
              <a:t>Aldrig, jag dricker bara Zero eller sockerfritt.</a:t>
            </a:r>
          </a:p>
          <a:p>
            <a:pPr marL="457200" indent="-457200" algn="l" fontAlgn="base">
              <a:buFont typeface="+mj-lt"/>
              <a:buAutoNum type="alphaUcPeriod"/>
            </a:pPr>
            <a:r>
              <a:rPr lang="sv-SE" sz="2400" b="0" i="0" dirty="0">
                <a:effectLst/>
                <a:latin typeface="Arial" panose="020B0604020202020204" pitchFamily="34" charset="0"/>
                <a:cs typeface="Arial" panose="020B0604020202020204" pitchFamily="34" charset="0"/>
              </a:rPr>
              <a:t>Jag dricker när det är fest/kalas/party.</a:t>
            </a:r>
          </a:p>
          <a:p>
            <a:pPr marL="457200" indent="-457200" algn="l" fontAlgn="base">
              <a:buFont typeface="+mj-lt"/>
              <a:buAutoNum type="alphaUcPeriod"/>
            </a:pPr>
            <a:r>
              <a:rPr lang="sv-SE" sz="2400" b="0" i="0" dirty="0">
                <a:effectLst/>
                <a:latin typeface="Arial" panose="020B0604020202020204" pitchFamily="34" charset="0"/>
                <a:cs typeface="Arial" panose="020B0604020202020204" pitchFamily="34" charset="0"/>
              </a:rPr>
              <a:t>Jag dricker det på helgen.</a:t>
            </a:r>
          </a:p>
          <a:p>
            <a:pPr marL="457200" indent="-457200" algn="l" fontAlgn="base">
              <a:buFont typeface="+mj-lt"/>
              <a:buAutoNum type="alphaUcPeriod"/>
            </a:pPr>
            <a:r>
              <a:rPr lang="sv-SE" sz="2400" b="0" i="0" dirty="0">
                <a:effectLst/>
                <a:latin typeface="Arial" panose="020B0604020202020204" pitchFamily="34" charset="0"/>
                <a:cs typeface="Arial" panose="020B0604020202020204" pitchFamily="34" charset="0"/>
              </a:rPr>
              <a:t>Dricker lite varje dag.</a:t>
            </a:r>
            <a:endParaRPr lang="sv-SE" sz="2400" i="0" dirty="0">
              <a:effectLst/>
              <a:latin typeface="Arial" panose="020B0604020202020204" pitchFamily="34" charset="0"/>
              <a:cs typeface="Arial" panose="020B0604020202020204" pitchFamily="34" charset="0"/>
            </a:endParaRPr>
          </a:p>
        </p:txBody>
      </p:sp>
      <p:pic>
        <p:nvPicPr>
          <p:cNvPr id="11" name="Bildobjekt 10" descr="En bild som visar pil&#10;&#10;Automatiskt genererad beskrivning">
            <a:extLst>
              <a:ext uri="{FF2B5EF4-FFF2-40B4-BE49-F238E27FC236}">
                <a16:creationId xmlns:a16="http://schemas.microsoft.com/office/drawing/2014/main" id="{CC3A0119-1F23-D52A-CC00-B518EBC25B3B}"/>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750531" y="2790792"/>
            <a:ext cx="1942866" cy="2460032"/>
          </a:xfrm>
          <a:prstGeom prst="rect">
            <a:avLst/>
          </a:prstGeom>
        </p:spPr>
      </p:pic>
    </p:spTree>
    <p:extLst>
      <p:ext uri="{BB962C8B-B14F-4D97-AF65-F5344CB8AC3E}">
        <p14:creationId xmlns:p14="http://schemas.microsoft.com/office/powerpoint/2010/main" val="36960908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11" name="Rektangel 10">
            <a:extLst>
              <a:ext uri="{FF2B5EF4-FFF2-40B4-BE49-F238E27FC236}">
                <a16:creationId xmlns:a16="http://schemas.microsoft.com/office/drawing/2014/main" id="{A48E0FB9-86C3-A1A8-7281-31378041CAA2}"/>
              </a:ext>
            </a:extLst>
          </p:cNvPr>
          <p:cNvSpPr/>
          <p:nvPr/>
        </p:nvSpPr>
        <p:spPr>
          <a:xfrm>
            <a:off x="-47065" y="0"/>
            <a:ext cx="12286129" cy="6858000"/>
          </a:xfrm>
          <a:prstGeom prst="rect">
            <a:avLst/>
          </a:prstGeom>
          <a:solidFill>
            <a:srgbClr val="EDEB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9" name="textruta 8">
            <a:extLst>
              <a:ext uri="{FF2B5EF4-FFF2-40B4-BE49-F238E27FC236}">
                <a16:creationId xmlns:a16="http://schemas.microsoft.com/office/drawing/2014/main" id="{2544C3BD-8E5B-2414-6F95-95A938F1C57C}"/>
              </a:ext>
            </a:extLst>
          </p:cNvPr>
          <p:cNvSpPr txBox="1"/>
          <p:nvPr/>
        </p:nvSpPr>
        <p:spPr>
          <a:xfrm>
            <a:off x="1078984" y="0"/>
            <a:ext cx="10034029" cy="1569660"/>
          </a:xfrm>
          <a:prstGeom prst="rect">
            <a:avLst/>
          </a:prstGeom>
          <a:solidFill>
            <a:srgbClr val="EDEBE9"/>
          </a:solidFill>
        </p:spPr>
        <p:txBody>
          <a:bodyPr wrap="square">
            <a:spAutoFit/>
          </a:bodyPr>
          <a:lstStyle/>
          <a:p>
            <a:pPr algn="ctr"/>
            <a:br>
              <a:rPr lang="sv-SE" sz="3200" i="0" dirty="0">
                <a:solidFill>
                  <a:srgbClr val="333333"/>
                </a:solidFill>
                <a:effectLst/>
                <a:latin typeface="Arial" panose="020B0604020202020204" pitchFamily="34" charset="0"/>
                <a:cs typeface="Arial" panose="020B0604020202020204" pitchFamily="34" charset="0"/>
              </a:rPr>
            </a:br>
            <a:r>
              <a:rPr lang="sv-SE" sz="3200" dirty="0">
                <a:solidFill>
                  <a:srgbClr val="333333"/>
                </a:solidFill>
                <a:latin typeface="Arial" panose="020B0604020202020204" pitchFamily="34" charset="0"/>
                <a:cs typeface="Arial" panose="020B0604020202020204" pitchFamily="34" charset="0"/>
              </a:rPr>
              <a:t>Ofta pratar man om att det bra med mat som innehåller vitaminer och mineraler. Varför tror du?</a:t>
            </a:r>
          </a:p>
        </p:txBody>
      </p:sp>
      <p:pic>
        <p:nvPicPr>
          <p:cNvPr id="3" name="Bildobjekt 2" descr="En bild som visar paraply, tillbehör, vektorgrafik&#10;&#10;Automatiskt genererad beskrivning">
            <a:extLst>
              <a:ext uri="{FF2B5EF4-FFF2-40B4-BE49-F238E27FC236}">
                <a16:creationId xmlns:a16="http://schemas.microsoft.com/office/drawing/2014/main" id="{0EE8B77D-8365-53CA-D4C8-20D3D402D2CC}"/>
              </a:ext>
            </a:extLst>
          </p:cNvPr>
          <p:cNvPicPr>
            <a:picLocks noChangeAspect="1"/>
          </p:cNvPicPr>
          <p:nvPr/>
        </p:nvPicPr>
        <p:blipFill>
          <a:blip r:embed="rId2"/>
          <a:stretch>
            <a:fillRect/>
          </a:stretch>
        </p:blipFill>
        <p:spPr>
          <a:xfrm>
            <a:off x="2787648" y="1917701"/>
            <a:ext cx="6388100" cy="4279900"/>
          </a:xfrm>
          <a:prstGeom prst="rect">
            <a:avLst/>
          </a:prstGeom>
        </p:spPr>
      </p:pic>
    </p:spTree>
    <p:extLst>
      <p:ext uri="{BB962C8B-B14F-4D97-AF65-F5344CB8AC3E}">
        <p14:creationId xmlns:p14="http://schemas.microsoft.com/office/powerpoint/2010/main" val="31975731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Bildobjekt 10" descr="En bild som visar diagram&#10;&#10;Automatiskt genererad beskrivning">
            <a:extLst>
              <a:ext uri="{FF2B5EF4-FFF2-40B4-BE49-F238E27FC236}">
                <a16:creationId xmlns:a16="http://schemas.microsoft.com/office/drawing/2014/main" id="{FC0109A6-B940-69E7-9CD3-184FC9EE9B2F}"/>
              </a:ext>
            </a:extLst>
          </p:cNvPr>
          <p:cNvPicPr>
            <a:picLocks noChangeAspect="1"/>
          </p:cNvPicPr>
          <p:nvPr/>
        </p:nvPicPr>
        <p:blipFill>
          <a:blip r:embed="rId2"/>
          <a:stretch>
            <a:fillRect/>
          </a:stretch>
        </p:blipFill>
        <p:spPr>
          <a:xfrm>
            <a:off x="-7542" y="0"/>
            <a:ext cx="10299700" cy="6858000"/>
          </a:xfrm>
          <a:prstGeom prst="rect">
            <a:avLst/>
          </a:prstGeom>
        </p:spPr>
      </p:pic>
      <p:pic>
        <p:nvPicPr>
          <p:cNvPr id="6" name="Bildobjekt 5">
            <a:extLst>
              <a:ext uri="{FF2B5EF4-FFF2-40B4-BE49-F238E27FC236}">
                <a16:creationId xmlns:a16="http://schemas.microsoft.com/office/drawing/2014/main" id="{4A4B86F4-9408-C7CA-ADB2-89B3A41F5EDA}"/>
              </a:ext>
            </a:extLst>
          </p:cNvPr>
          <p:cNvPicPr>
            <a:picLocks noChangeAspect="1"/>
          </p:cNvPicPr>
          <p:nvPr/>
        </p:nvPicPr>
        <p:blipFill>
          <a:blip r:embed="rId3"/>
          <a:stretch>
            <a:fillRect/>
          </a:stretch>
        </p:blipFill>
        <p:spPr>
          <a:xfrm>
            <a:off x="8534400" y="0"/>
            <a:ext cx="3657600" cy="7243761"/>
          </a:xfrm>
          <a:prstGeom prst="rect">
            <a:avLst/>
          </a:prstGeom>
        </p:spPr>
      </p:pic>
      <p:sp>
        <p:nvSpPr>
          <p:cNvPr id="7" name="Rubrik 2">
            <a:extLst>
              <a:ext uri="{FF2B5EF4-FFF2-40B4-BE49-F238E27FC236}">
                <a16:creationId xmlns:a16="http://schemas.microsoft.com/office/drawing/2014/main" id="{F40C2701-1068-6532-CE4D-2A1F2A850FDC}"/>
              </a:ext>
            </a:extLst>
          </p:cNvPr>
          <p:cNvSpPr>
            <a:spLocks noGrp="1"/>
          </p:cNvSpPr>
          <p:nvPr>
            <p:ph type="title"/>
          </p:nvPr>
        </p:nvSpPr>
        <p:spPr>
          <a:xfrm>
            <a:off x="8778827" y="521193"/>
            <a:ext cx="3633746" cy="1588422"/>
          </a:xfrm>
        </p:spPr>
        <p:txBody>
          <a:bodyPr vert="horz" lIns="91440" tIns="45720" rIns="91440" bIns="45720" rtlCol="0" anchor="b">
            <a:normAutofit/>
          </a:bodyPr>
          <a:lstStyle/>
          <a:p>
            <a:r>
              <a:rPr lang="sv-SE" sz="3600" dirty="0">
                <a:solidFill>
                  <a:srgbClr val="333333"/>
                </a:solidFill>
                <a:latin typeface="Arial" panose="020B0604020202020204" pitchFamily="34" charset="0"/>
                <a:cs typeface="Arial" panose="020B0604020202020204" pitchFamily="34" charset="0"/>
              </a:rPr>
              <a:t>Fakta om vitaminer och mineraler</a:t>
            </a:r>
            <a:endParaRPr lang="en-US" sz="3600" b="1" dirty="0">
              <a:latin typeface="+mj-lt"/>
              <a:cs typeface="+mj-cs"/>
            </a:endParaRPr>
          </a:p>
        </p:txBody>
      </p:sp>
      <p:sp>
        <p:nvSpPr>
          <p:cNvPr id="8" name="Platshållare för text 1">
            <a:extLst>
              <a:ext uri="{FF2B5EF4-FFF2-40B4-BE49-F238E27FC236}">
                <a16:creationId xmlns:a16="http://schemas.microsoft.com/office/drawing/2014/main" id="{473A9B72-CA44-BA15-EEE3-CED1D800EED2}"/>
              </a:ext>
            </a:extLst>
          </p:cNvPr>
          <p:cNvSpPr>
            <a:spLocks noGrp="1"/>
          </p:cNvSpPr>
          <p:nvPr>
            <p:ph type="body" sz="quarter" idx="13"/>
          </p:nvPr>
        </p:nvSpPr>
        <p:spPr>
          <a:xfrm>
            <a:off x="8668540" y="2645095"/>
            <a:ext cx="3247236" cy="3535196"/>
          </a:xfrm>
        </p:spPr>
        <p:txBody>
          <a:bodyPr vert="horz" lIns="91440" tIns="45720" rIns="91440" bIns="45720" rtlCol="0">
            <a:normAutofit fontScale="32500" lnSpcReduction="20000"/>
          </a:bodyPr>
          <a:lstStyle/>
          <a:p>
            <a:pPr algn="l" rtl="0" fontAlgn="base">
              <a:buFont typeface="Arial" panose="020B0604020202020204" pitchFamily="34" charset="0"/>
              <a:buChar char="•"/>
            </a:pPr>
            <a:r>
              <a:rPr lang="sv-SE" sz="5500" b="0" i="0" dirty="0">
                <a:solidFill>
                  <a:srgbClr val="333333"/>
                </a:solidFill>
                <a:effectLst/>
              </a:rPr>
              <a:t>Kalcium och D-vitamin (finns bl a i mjölk, yoghurt) </a:t>
            </a:r>
          </a:p>
          <a:p>
            <a:pPr algn="l" rtl="0" fontAlgn="base">
              <a:buFont typeface="Arial" panose="020B0604020202020204" pitchFamily="34" charset="0"/>
              <a:buChar char="•"/>
            </a:pPr>
            <a:r>
              <a:rPr lang="sv-SE" sz="5500" b="0" i="0" dirty="0">
                <a:solidFill>
                  <a:srgbClr val="333333"/>
                </a:solidFill>
                <a:effectLst/>
              </a:rPr>
              <a:t>Järn, zink (t.ex. baljväxter, nötter &amp; fröer och i kött)</a:t>
            </a:r>
          </a:p>
          <a:p>
            <a:pPr algn="l" rtl="0" fontAlgn="base">
              <a:buFont typeface="Arial" panose="020B0604020202020204" pitchFamily="34" charset="0"/>
              <a:buChar char="•"/>
            </a:pPr>
            <a:r>
              <a:rPr lang="sv-SE" sz="5500" b="0" i="0" dirty="0">
                <a:solidFill>
                  <a:srgbClr val="333333"/>
                </a:solidFill>
                <a:effectLst/>
              </a:rPr>
              <a:t>Järn och vitamin B12 (finns endast i mat från djurriket, som kött, fisk, ägg, mjölk/ yoghurt)</a:t>
            </a:r>
          </a:p>
          <a:p>
            <a:pPr algn="l" rtl="0" fontAlgn="base">
              <a:buFont typeface="Arial" panose="020B0604020202020204" pitchFamily="34" charset="0"/>
              <a:buChar char="•"/>
            </a:pPr>
            <a:r>
              <a:rPr lang="sv-SE" sz="5500" b="0" i="0" dirty="0">
                <a:solidFill>
                  <a:srgbClr val="333333"/>
                </a:solidFill>
                <a:effectLst/>
              </a:rPr>
              <a:t>Plus i berikade vegoprodukter t.ex. havredryck.</a:t>
            </a:r>
          </a:p>
          <a:p>
            <a:pPr marL="0" indent="0"/>
            <a:endParaRPr lang="en-US" sz="2000" dirty="0">
              <a:latin typeface="+mn-lt"/>
              <a:cs typeface="+mn-cs"/>
            </a:endParaRPr>
          </a:p>
        </p:txBody>
      </p:sp>
    </p:spTree>
    <p:extLst>
      <p:ext uri="{BB962C8B-B14F-4D97-AF65-F5344CB8AC3E}">
        <p14:creationId xmlns:p14="http://schemas.microsoft.com/office/powerpoint/2010/main" val="7064766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F157FEF4-3D34-5B7B-9E9A-8B619CD8E1F9}"/>
              </a:ext>
            </a:extLst>
          </p:cNvPr>
          <p:cNvSpPr>
            <a:spLocks noGrp="1"/>
          </p:cNvSpPr>
          <p:nvPr>
            <p:ph type="title"/>
          </p:nvPr>
        </p:nvSpPr>
        <p:spPr>
          <a:xfrm>
            <a:off x="6417733" y="490537"/>
            <a:ext cx="5291663" cy="1628775"/>
          </a:xfrm>
        </p:spPr>
        <p:txBody>
          <a:bodyPr vert="horz" lIns="91440" tIns="45720" rIns="91440" bIns="45720" rtlCol="0" anchor="b">
            <a:normAutofit/>
          </a:bodyPr>
          <a:lstStyle/>
          <a:p>
            <a:r>
              <a:rPr lang="en-US" dirty="0"/>
              <a:t>Sugen?</a:t>
            </a:r>
            <a:endParaRPr lang="en-US" b="1" dirty="0"/>
          </a:p>
        </p:txBody>
      </p:sp>
      <p:pic>
        <p:nvPicPr>
          <p:cNvPr id="7" name="Bildobjekt 6" descr="En bild som visar text, flygmaskin&#10;&#10;Automatiskt genererad beskrivning">
            <a:extLst>
              <a:ext uri="{FF2B5EF4-FFF2-40B4-BE49-F238E27FC236}">
                <a16:creationId xmlns:a16="http://schemas.microsoft.com/office/drawing/2014/main" id="{7C0F74CF-2BB4-52D3-6827-778D20B20E7C}"/>
              </a:ext>
            </a:extLst>
          </p:cNvPr>
          <p:cNvPicPr>
            <a:picLocks noChangeAspect="1"/>
          </p:cNvPicPr>
          <p:nvPr/>
        </p:nvPicPr>
        <p:blipFill rotWithShape="1">
          <a:blip r:embed="rId3">
            <a:extLst>
              <a:ext uri="{BEBA8EAE-BF5A-486C-A8C5-ECC9F3942E4B}">
                <a14:imgProps xmlns:a14="http://schemas.microsoft.com/office/drawing/2010/main">
                  <a14:imgLayer r:embed="rId4">
                    <a14:imgEffect>
                      <a14:colorTemperature colorTemp="4700"/>
                    </a14:imgEffect>
                  </a14:imgLayer>
                </a14:imgProps>
              </a:ext>
            </a:extLst>
          </a:blip>
          <a:srcRect l="904" t="-1" r="25967" b="-1"/>
          <a:stretch/>
        </p:blipFill>
        <p:spPr>
          <a:xfrm>
            <a:off x="2" y="1587"/>
            <a:ext cx="6095999" cy="6856413"/>
          </a:xfrm>
          <a:custGeom>
            <a:avLst/>
            <a:gdLst/>
            <a:ahLst/>
            <a:cxnLst/>
            <a:rect l="l" t="t" r="r" b="b"/>
            <a:pathLst>
              <a:path w="6649908" h="6856413">
                <a:moveTo>
                  <a:pt x="0" y="0"/>
                </a:moveTo>
                <a:lnTo>
                  <a:pt x="6559859" y="0"/>
                </a:lnTo>
                <a:lnTo>
                  <a:pt x="6572145" y="79394"/>
                </a:lnTo>
                <a:cubicBezTo>
                  <a:pt x="6857782" y="2230562"/>
                  <a:pt x="6243159" y="4473353"/>
                  <a:pt x="6528796" y="6624522"/>
                </a:cubicBezTo>
                <a:lnTo>
                  <a:pt x="6564680" y="6856413"/>
                </a:lnTo>
                <a:lnTo>
                  <a:pt x="0" y="6856413"/>
                </a:lnTo>
                <a:close/>
              </a:path>
            </a:pathLst>
          </a:custGeom>
        </p:spPr>
      </p:pic>
      <p:sp>
        <p:nvSpPr>
          <p:cNvPr id="2" name="Platshållare för text 1">
            <a:extLst>
              <a:ext uri="{FF2B5EF4-FFF2-40B4-BE49-F238E27FC236}">
                <a16:creationId xmlns:a16="http://schemas.microsoft.com/office/drawing/2014/main" id="{E5B079B6-5315-5CB8-7795-13FDE2E2115A}"/>
              </a:ext>
            </a:extLst>
          </p:cNvPr>
          <p:cNvSpPr>
            <a:spLocks noGrp="1"/>
          </p:cNvSpPr>
          <p:nvPr>
            <p:ph type="body" sz="quarter" idx="13"/>
          </p:nvPr>
        </p:nvSpPr>
        <p:spPr>
          <a:xfrm>
            <a:off x="6417734" y="2614612"/>
            <a:ext cx="5291663" cy="3752849"/>
          </a:xfrm>
        </p:spPr>
        <p:txBody>
          <a:bodyPr vert="horz" lIns="91440" tIns="45720" rIns="91440" bIns="45720" rtlCol="0">
            <a:normAutofit/>
          </a:bodyPr>
          <a:lstStyle/>
          <a:p>
            <a:pPr marL="0" indent="0"/>
            <a:r>
              <a:rPr lang="en-US" sz="2400" b="0" i="0" dirty="0">
                <a:effectLst/>
              </a:rPr>
              <a:t>Lurigt nog kan vi bli extra sugna på sånt som kroppen egentligen inte behöver, som godis, läsk och snacks. Kan du komma på när du blir sugen på det? Går det att förstå varför? (t.ex. efter en lång skoldag när du inte ätit dig mätt på lunchen?)</a:t>
            </a:r>
            <a:endParaRPr lang="en-US" sz="2400" dirty="0"/>
          </a:p>
        </p:txBody>
      </p:sp>
    </p:spTree>
    <p:extLst>
      <p:ext uri="{BB962C8B-B14F-4D97-AF65-F5344CB8AC3E}">
        <p14:creationId xmlns:p14="http://schemas.microsoft.com/office/powerpoint/2010/main" val="11642660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2D7B6516-2AD0-E29E-ADC7-AB3EED671DCA}"/>
              </a:ext>
            </a:extLst>
          </p:cNvPr>
          <p:cNvSpPr>
            <a:spLocks noGrp="1"/>
          </p:cNvSpPr>
          <p:nvPr>
            <p:ph type="title"/>
          </p:nvPr>
        </p:nvSpPr>
        <p:spPr>
          <a:xfrm>
            <a:off x="6417733" y="490537"/>
            <a:ext cx="5291663" cy="1628775"/>
          </a:xfrm>
        </p:spPr>
        <p:txBody>
          <a:bodyPr vert="horz" lIns="91440" tIns="45720" rIns="91440" bIns="45720" rtlCol="0" anchor="b">
            <a:normAutofit/>
          </a:bodyPr>
          <a:lstStyle/>
          <a:p>
            <a:r>
              <a:rPr lang="en-US" dirty="0"/>
              <a:t>Rätt svar C: </a:t>
            </a:r>
            <a:r>
              <a:rPr lang="sv-SE" b="1" i="0" dirty="0">
                <a:solidFill>
                  <a:srgbClr val="333333"/>
                </a:solidFill>
                <a:effectLst/>
              </a:rPr>
              <a:t>vete, råg, korn, havre och majs</a:t>
            </a:r>
            <a:endParaRPr lang="en-US" b="1" dirty="0"/>
          </a:p>
        </p:txBody>
      </p:sp>
      <p:pic>
        <p:nvPicPr>
          <p:cNvPr id="6" name="Bildobjekt 5" descr="En bild som visar text&#10;&#10;Automatiskt genererad beskrivning">
            <a:extLst>
              <a:ext uri="{FF2B5EF4-FFF2-40B4-BE49-F238E27FC236}">
                <a16:creationId xmlns:a16="http://schemas.microsoft.com/office/drawing/2014/main" id="{FBA09362-F442-E17A-881E-0F721FACF911}"/>
              </a:ext>
            </a:extLst>
          </p:cNvPr>
          <p:cNvPicPr>
            <a:picLocks noChangeAspect="1"/>
          </p:cNvPicPr>
          <p:nvPr/>
        </p:nvPicPr>
        <p:blipFill rotWithShape="1">
          <a:blip r:embed="rId2"/>
          <a:srcRect l="21125" r="20194" b="-1"/>
          <a:stretch/>
        </p:blipFill>
        <p:spPr>
          <a:xfrm>
            <a:off x="2" y="1587"/>
            <a:ext cx="6095999" cy="6856413"/>
          </a:xfrm>
          <a:custGeom>
            <a:avLst/>
            <a:gdLst/>
            <a:ahLst/>
            <a:cxnLst/>
            <a:rect l="l" t="t" r="r" b="b"/>
            <a:pathLst>
              <a:path w="6649908" h="6856413">
                <a:moveTo>
                  <a:pt x="0" y="0"/>
                </a:moveTo>
                <a:lnTo>
                  <a:pt x="6559859" y="0"/>
                </a:lnTo>
                <a:lnTo>
                  <a:pt x="6572145" y="79394"/>
                </a:lnTo>
                <a:cubicBezTo>
                  <a:pt x="6857782" y="2230562"/>
                  <a:pt x="6243159" y="4473353"/>
                  <a:pt x="6528796" y="6624522"/>
                </a:cubicBezTo>
                <a:lnTo>
                  <a:pt x="6564680" y="6856413"/>
                </a:lnTo>
                <a:lnTo>
                  <a:pt x="0" y="6856413"/>
                </a:lnTo>
                <a:close/>
              </a:path>
            </a:pathLst>
          </a:custGeom>
        </p:spPr>
      </p:pic>
      <p:sp>
        <p:nvSpPr>
          <p:cNvPr id="2" name="Platshållare för text 1">
            <a:extLst>
              <a:ext uri="{FF2B5EF4-FFF2-40B4-BE49-F238E27FC236}">
                <a16:creationId xmlns:a16="http://schemas.microsoft.com/office/drawing/2014/main" id="{9325B654-0C92-8C69-DFCE-F88EB6B7AF42}"/>
              </a:ext>
            </a:extLst>
          </p:cNvPr>
          <p:cNvSpPr>
            <a:spLocks noGrp="1"/>
          </p:cNvSpPr>
          <p:nvPr>
            <p:ph type="body" sz="quarter" idx="13"/>
          </p:nvPr>
        </p:nvSpPr>
        <p:spPr>
          <a:xfrm>
            <a:off x="6417734" y="2614612"/>
            <a:ext cx="5291663" cy="3752849"/>
          </a:xfrm>
        </p:spPr>
        <p:txBody>
          <a:bodyPr vert="horz" lIns="91440" tIns="45720" rIns="91440" bIns="45720" rtlCol="0">
            <a:normAutofit/>
          </a:bodyPr>
          <a:lstStyle/>
          <a:p>
            <a:pPr marL="0" indent="0"/>
            <a:r>
              <a:rPr lang="sv-SE" sz="2400" b="0" i="0" dirty="0">
                <a:solidFill>
                  <a:srgbClr val="333333"/>
                </a:solidFill>
                <a:effectLst/>
              </a:rPr>
              <a:t>Fullkorn är hela sädeskornet, med både skalen och grodden. I Sverige äter vi alldeles för lite fullkorn. Vi äter mest ”finmjölsprodukter”, som vitt bröd och pasta.</a:t>
            </a:r>
            <a:endParaRPr lang="en-US" sz="2400" dirty="0"/>
          </a:p>
        </p:txBody>
      </p:sp>
    </p:spTree>
    <p:extLst>
      <p:ext uri="{BB962C8B-B14F-4D97-AF65-F5344CB8AC3E}">
        <p14:creationId xmlns:p14="http://schemas.microsoft.com/office/powerpoint/2010/main" val="24184763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3C3E52A4-4C5D-BB76-460E-6C28785F6F8B}"/>
              </a:ext>
            </a:extLst>
          </p:cNvPr>
          <p:cNvPicPr>
            <a:picLocks noChangeAspect="1"/>
          </p:cNvPicPr>
          <p:nvPr/>
        </p:nvPicPr>
        <p:blipFill>
          <a:blip r:embed="rId2"/>
          <a:stretch>
            <a:fillRect/>
          </a:stretch>
        </p:blipFill>
        <p:spPr>
          <a:xfrm>
            <a:off x="-27214" y="0"/>
            <a:ext cx="12246428" cy="6858000"/>
          </a:xfrm>
          <a:prstGeom prst="rect">
            <a:avLst/>
          </a:prstGeom>
        </p:spPr>
      </p:pic>
      <p:sp>
        <p:nvSpPr>
          <p:cNvPr id="6" name="Rubrik 2">
            <a:extLst>
              <a:ext uri="{FF2B5EF4-FFF2-40B4-BE49-F238E27FC236}">
                <a16:creationId xmlns:a16="http://schemas.microsoft.com/office/drawing/2014/main" id="{31528E37-FFA1-5361-5B7A-A4C15E4F536C}"/>
              </a:ext>
            </a:extLst>
          </p:cNvPr>
          <p:cNvSpPr>
            <a:spLocks noGrp="1"/>
          </p:cNvSpPr>
          <p:nvPr>
            <p:ph type="title"/>
          </p:nvPr>
        </p:nvSpPr>
        <p:spPr>
          <a:xfrm>
            <a:off x="1025474" y="1053056"/>
            <a:ext cx="6881026" cy="1322887"/>
          </a:xfrm>
        </p:spPr>
        <p:txBody>
          <a:bodyPr vert="horz" lIns="91440" tIns="45720" rIns="91440" bIns="45720" rtlCol="0" anchor="ctr">
            <a:noAutofit/>
          </a:bodyPr>
          <a:lstStyle/>
          <a:p>
            <a:r>
              <a:rPr lang="sv-SE" i="0" dirty="0">
                <a:solidFill>
                  <a:srgbClr val="333333"/>
                </a:solidFill>
                <a:effectLst/>
              </a:rPr>
              <a:t>Såklart att man kan unna sig snacks när det är fest! Vilket snacks är mest hälsosamt?</a:t>
            </a:r>
            <a:endParaRPr lang="en-US" sz="4000" kern="1200" dirty="0">
              <a:solidFill>
                <a:schemeClr val="tx1"/>
              </a:solidFill>
            </a:endParaRPr>
          </a:p>
        </p:txBody>
      </p:sp>
      <p:sp>
        <p:nvSpPr>
          <p:cNvPr id="7" name="Platshållare för text 1">
            <a:extLst>
              <a:ext uri="{FF2B5EF4-FFF2-40B4-BE49-F238E27FC236}">
                <a16:creationId xmlns:a16="http://schemas.microsoft.com/office/drawing/2014/main" id="{0788BC0E-67BB-B474-1FFB-C5EF278885EF}"/>
              </a:ext>
            </a:extLst>
          </p:cNvPr>
          <p:cNvSpPr>
            <a:spLocks noGrp="1"/>
          </p:cNvSpPr>
          <p:nvPr>
            <p:ph type="body" sz="quarter" idx="13"/>
          </p:nvPr>
        </p:nvSpPr>
        <p:spPr>
          <a:xfrm>
            <a:off x="832234" y="3428999"/>
            <a:ext cx="6573951" cy="3908585"/>
          </a:xfrm>
        </p:spPr>
        <p:txBody>
          <a:bodyPr vert="horz" lIns="91440" tIns="45720" rIns="91440" bIns="45720" rtlCol="0">
            <a:normAutofit/>
          </a:bodyPr>
          <a:lstStyle/>
          <a:p>
            <a:pPr marL="742950" indent="-457200">
              <a:buFont typeface="+mj-lt"/>
              <a:buAutoNum type="alphaUcPeriod"/>
            </a:pPr>
            <a:r>
              <a:rPr lang="sv-SE" sz="2400" i="0" dirty="0">
                <a:effectLst/>
              </a:rPr>
              <a:t>Ostbågar</a:t>
            </a:r>
          </a:p>
          <a:p>
            <a:pPr marL="742950" indent="-457200">
              <a:buFont typeface="+mj-lt"/>
              <a:buAutoNum type="alphaUcPeriod"/>
            </a:pPr>
            <a:r>
              <a:rPr lang="sv-SE" sz="2400" i="0" dirty="0">
                <a:effectLst/>
              </a:rPr>
              <a:t>Salta pinnar</a:t>
            </a:r>
          </a:p>
          <a:p>
            <a:pPr marL="742950" indent="-457200">
              <a:buFont typeface="+mj-lt"/>
              <a:buAutoNum type="alphaUcPeriod"/>
            </a:pPr>
            <a:r>
              <a:rPr lang="sv-SE" sz="2400" dirty="0"/>
              <a:t>Popcorn</a:t>
            </a:r>
          </a:p>
          <a:p>
            <a:pPr marL="742950" indent="-457200">
              <a:buFont typeface="+mj-lt"/>
              <a:buAutoNum type="alphaUcPeriod"/>
            </a:pPr>
            <a:r>
              <a:rPr lang="sv-SE" sz="2400" i="0" dirty="0">
                <a:effectLst/>
              </a:rPr>
              <a:t>Potatischips</a:t>
            </a:r>
            <a:endParaRPr lang="en-US" sz="2000" dirty="0"/>
          </a:p>
        </p:txBody>
      </p:sp>
    </p:spTree>
    <p:extLst>
      <p:ext uri="{BB962C8B-B14F-4D97-AF65-F5344CB8AC3E}">
        <p14:creationId xmlns:p14="http://schemas.microsoft.com/office/powerpoint/2010/main" val="36993339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26E9FE36-DB8C-E651-C946-58250D1EA9F1}"/>
              </a:ext>
            </a:extLst>
          </p:cNvPr>
          <p:cNvSpPr>
            <a:spLocks noGrp="1"/>
          </p:cNvSpPr>
          <p:nvPr>
            <p:ph type="title"/>
          </p:nvPr>
        </p:nvSpPr>
        <p:spPr>
          <a:xfrm>
            <a:off x="6417733" y="490537"/>
            <a:ext cx="5291663" cy="1628775"/>
          </a:xfrm>
        </p:spPr>
        <p:txBody>
          <a:bodyPr vert="horz" lIns="91440" tIns="45720" rIns="91440" bIns="45720" rtlCol="0" anchor="b">
            <a:normAutofit/>
          </a:bodyPr>
          <a:lstStyle/>
          <a:p>
            <a:r>
              <a:rPr lang="en-US" dirty="0"/>
              <a:t>Rätt svar C: </a:t>
            </a:r>
            <a:r>
              <a:rPr lang="sv-SE" b="1" i="0" dirty="0">
                <a:solidFill>
                  <a:srgbClr val="333333"/>
                </a:solidFill>
                <a:effectLst/>
                <a:latin typeface="Montserrat" pitchFamily="2" charset="77"/>
              </a:rPr>
              <a:t>Popcorn</a:t>
            </a:r>
            <a:endParaRPr lang="en-US" b="1" dirty="0"/>
          </a:p>
        </p:txBody>
      </p:sp>
      <p:pic>
        <p:nvPicPr>
          <p:cNvPr id="6" name="Bildobjekt 5">
            <a:extLst>
              <a:ext uri="{FF2B5EF4-FFF2-40B4-BE49-F238E27FC236}">
                <a16:creationId xmlns:a16="http://schemas.microsoft.com/office/drawing/2014/main" id="{E86D24F9-9505-FAA8-B0AA-1CCAA953770D}"/>
              </a:ext>
            </a:extLst>
          </p:cNvPr>
          <p:cNvPicPr>
            <a:picLocks noChangeAspect="1"/>
          </p:cNvPicPr>
          <p:nvPr/>
        </p:nvPicPr>
        <p:blipFill rotWithShape="1">
          <a:blip r:embed="rId2"/>
          <a:srcRect l="26569" r="14083" b="-2"/>
          <a:stretch/>
        </p:blipFill>
        <p:spPr>
          <a:xfrm>
            <a:off x="2" y="1587"/>
            <a:ext cx="6095999" cy="6856413"/>
          </a:xfrm>
          <a:custGeom>
            <a:avLst/>
            <a:gdLst/>
            <a:ahLst/>
            <a:cxnLst/>
            <a:rect l="l" t="t" r="r" b="b"/>
            <a:pathLst>
              <a:path w="6649908" h="6856413">
                <a:moveTo>
                  <a:pt x="0" y="0"/>
                </a:moveTo>
                <a:lnTo>
                  <a:pt x="6559859" y="0"/>
                </a:lnTo>
                <a:lnTo>
                  <a:pt x="6572145" y="79394"/>
                </a:lnTo>
                <a:cubicBezTo>
                  <a:pt x="6857782" y="2230562"/>
                  <a:pt x="6243159" y="4473353"/>
                  <a:pt x="6528796" y="6624522"/>
                </a:cubicBezTo>
                <a:lnTo>
                  <a:pt x="6564680" y="6856413"/>
                </a:lnTo>
                <a:lnTo>
                  <a:pt x="0" y="6856413"/>
                </a:lnTo>
                <a:close/>
              </a:path>
            </a:pathLst>
          </a:custGeom>
        </p:spPr>
      </p:pic>
      <p:sp>
        <p:nvSpPr>
          <p:cNvPr id="13" name="Platshållare för text 12">
            <a:extLst>
              <a:ext uri="{FF2B5EF4-FFF2-40B4-BE49-F238E27FC236}">
                <a16:creationId xmlns:a16="http://schemas.microsoft.com/office/drawing/2014/main" id="{36CBD349-D31E-CFD3-1020-217605DD9940}"/>
              </a:ext>
            </a:extLst>
          </p:cNvPr>
          <p:cNvSpPr>
            <a:spLocks noGrp="1"/>
          </p:cNvSpPr>
          <p:nvPr>
            <p:ph type="body" sz="quarter" idx="13"/>
          </p:nvPr>
        </p:nvSpPr>
        <p:spPr>
          <a:xfrm>
            <a:off x="6417734" y="2614612"/>
            <a:ext cx="5291663" cy="3752849"/>
          </a:xfrm>
        </p:spPr>
        <p:txBody>
          <a:bodyPr vert="horz" lIns="91440" tIns="45720" rIns="91440" bIns="45720" rtlCol="0">
            <a:normAutofit/>
          </a:bodyPr>
          <a:lstStyle/>
          <a:p>
            <a:pPr marL="0" indent="0"/>
            <a:r>
              <a:rPr lang="en-US" sz="2400" b="0" i="0" dirty="0">
                <a:effectLst/>
              </a:rPr>
              <a:t>Popcorn är ett helt majskorn. De innehåller antioxidanter och bra fibrer. </a:t>
            </a:r>
          </a:p>
          <a:p>
            <a:pPr marL="0" indent="0"/>
            <a:r>
              <a:rPr lang="en-US" sz="2400" b="0" i="0" dirty="0">
                <a:effectLst/>
              </a:rPr>
              <a:t>Om de poppas i lite olja och saltas sparsamt är de ett bra snacks. Om popcornen toppas med mycket smör och salt är de inte lika nyttiga.</a:t>
            </a:r>
            <a:endParaRPr lang="en-US" sz="2400" dirty="0"/>
          </a:p>
        </p:txBody>
      </p:sp>
    </p:spTree>
    <p:extLst>
      <p:ext uri="{BB962C8B-B14F-4D97-AF65-F5344CB8AC3E}">
        <p14:creationId xmlns:p14="http://schemas.microsoft.com/office/powerpoint/2010/main" val="15114167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5D13CC36-B950-4F02-9BAF-9A7EB26739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4F2E2428-58BA-458D-AA54-05502E63F3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748215" cy="6857999"/>
          </a:xfrm>
          <a:custGeom>
            <a:avLst/>
            <a:gdLst>
              <a:gd name="connsiteX0" fmla="*/ 0 w 9024730"/>
              <a:gd name="connsiteY0" fmla="*/ 0 h 6857999"/>
              <a:gd name="connsiteX1" fmla="*/ 9024730 w 9024730"/>
              <a:gd name="connsiteY1" fmla="*/ 0 h 6857999"/>
              <a:gd name="connsiteX2" fmla="*/ 9024730 w 9024730"/>
              <a:gd name="connsiteY2" fmla="*/ 2 h 6857999"/>
              <a:gd name="connsiteX3" fmla="*/ 8447016 w 9024730"/>
              <a:gd name="connsiteY3" fmla="*/ 2 h 6857999"/>
              <a:gd name="connsiteX4" fmla="*/ 8441214 w 9024730"/>
              <a:gd name="connsiteY4" fmla="*/ 14562 h 6857999"/>
              <a:gd name="connsiteX5" fmla="*/ 8445389 w 9024730"/>
              <a:gd name="connsiteY5" fmla="*/ 59077 h 6857999"/>
              <a:gd name="connsiteX6" fmla="*/ 8437086 w 9024730"/>
              <a:gd name="connsiteY6" fmla="*/ 107668 h 6857999"/>
              <a:gd name="connsiteX7" fmla="*/ 8458599 w 9024730"/>
              <a:gd name="connsiteY7" fmla="*/ 246136 h 6857999"/>
              <a:gd name="connsiteX8" fmla="*/ 8433237 w 9024730"/>
              <a:gd name="connsiteY8" fmla="*/ 372908 h 6857999"/>
              <a:gd name="connsiteX9" fmla="*/ 8430194 w 9024730"/>
              <a:gd name="connsiteY9" fmla="*/ 450607 h 6857999"/>
              <a:gd name="connsiteX10" fmla="*/ 8443315 w 9024730"/>
              <a:gd name="connsiteY10" fmla="*/ 812800 h 6857999"/>
              <a:gd name="connsiteX11" fmla="*/ 8453042 w 9024730"/>
              <a:gd name="connsiteY11" fmla="*/ 912727 h 6857999"/>
              <a:gd name="connsiteX12" fmla="*/ 8451649 w 9024730"/>
              <a:gd name="connsiteY12" fmla="*/ 989950 h 6857999"/>
              <a:gd name="connsiteX13" fmla="*/ 8455592 w 9024730"/>
              <a:gd name="connsiteY13" fmla="*/ 1141745 h 6857999"/>
              <a:gd name="connsiteX14" fmla="*/ 8470203 w 9024730"/>
              <a:gd name="connsiteY14" fmla="*/ 1265454 h 6857999"/>
              <a:gd name="connsiteX15" fmla="*/ 8499638 w 9024730"/>
              <a:gd name="connsiteY15" fmla="*/ 1385480 h 6857999"/>
              <a:gd name="connsiteX16" fmla="*/ 8518660 w 9024730"/>
              <a:gd name="connsiteY16" fmla="*/ 1458060 h 6857999"/>
              <a:gd name="connsiteX17" fmla="*/ 8539125 w 9024730"/>
              <a:gd name="connsiteY17" fmla="*/ 1513175 h 6857999"/>
              <a:gd name="connsiteX18" fmla="*/ 8570281 w 9024730"/>
              <a:gd name="connsiteY18" fmla="*/ 1570809 h 6857999"/>
              <a:gd name="connsiteX19" fmla="*/ 8605212 w 9024730"/>
              <a:gd name="connsiteY19" fmla="*/ 1638391 h 6857999"/>
              <a:gd name="connsiteX20" fmla="*/ 8626457 w 9024730"/>
              <a:gd name="connsiteY20" fmla="*/ 1742490 h 6857999"/>
              <a:gd name="connsiteX21" fmla="*/ 8654861 w 9024730"/>
              <a:gd name="connsiteY21" fmla="*/ 1818229 h 6857999"/>
              <a:gd name="connsiteX22" fmla="*/ 8648005 w 9024730"/>
              <a:gd name="connsiteY22" fmla="*/ 1862723 h 6857999"/>
              <a:gd name="connsiteX23" fmla="*/ 8654469 w 9024730"/>
              <a:gd name="connsiteY23" fmla="*/ 1917476 h 6857999"/>
              <a:gd name="connsiteX24" fmla="*/ 8649702 w 9024730"/>
              <a:gd name="connsiteY24" fmla="*/ 1972204 h 6857999"/>
              <a:gd name="connsiteX25" fmla="*/ 8656357 w 9024730"/>
              <a:gd name="connsiteY25" fmla="*/ 2054291 h 6857999"/>
              <a:gd name="connsiteX26" fmla="*/ 8648660 w 9024730"/>
              <a:gd name="connsiteY26" fmla="*/ 2227417 h 6857999"/>
              <a:gd name="connsiteX27" fmla="*/ 8607609 w 9024730"/>
              <a:gd name="connsiteY27" fmla="*/ 2510933 h 6857999"/>
              <a:gd name="connsiteX28" fmla="*/ 8608432 w 9024730"/>
              <a:gd name="connsiteY28" fmla="*/ 2741866 h 6857999"/>
              <a:gd name="connsiteX29" fmla="*/ 8619112 w 9024730"/>
              <a:gd name="connsiteY29" fmla="*/ 2864935 h 6857999"/>
              <a:gd name="connsiteX30" fmla="*/ 8627742 w 9024730"/>
              <a:gd name="connsiteY30" fmla="*/ 2950807 h 6857999"/>
              <a:gd name="connsiteX31" fmla="*/ 8611822 w 9024730"/>
              <a:gd name="connsiteY31" fmla="*/ 2978246 h 6857999"/>
              <a:gd name="connsiteX32" fmla="*/ 8608239 w 9024730"/>
              <a:gd name="connsiteY32" fmla="*/ 2995916 h 6857999"/>
              <a:gd name="connsiteX33" fmla="*/ 8598647 w 9024730"/>
              <a:gd name="connsiteY33" fmla="*/ 2998648 h 6857999"/>
              <a:gd name="connsiteX34" fmla="*/ 8587108 w 9024730"/>
              <a:gd name="connsiteY34" fmla="*/ 3023630 h 6857999"/>
              <a:gd name="connsiteX35" fmla="*/ 8577885 w 9024730"/>
              <a:gd name="connsiteY35" fmla="*/ 3096975 h 6857999"/>
              <a:gd name="connsiteX36" fmla="*/ 8557492 w 9024730"/>
              <a:gd name="connsiteY36" fmla="*/ 3216657 h 6857999"/>
              <a:gd name="connsiteX37" fmla="*/ 8560894 w 9024730"/>
              <a:gd name="connsiteY37" fmla="*/ 3310980 h 6857999"/>
              <a:gd name="connsiteX38" fmla="*/ 8547852 w 9024730"/>
              <a:gd name="connsiteY38" fmla="*/ 3344725 h 6857999"/>
              <a:gd name="connsiteX39" fmla="*/ 8535427 w 9024730"/>
              <a:gd name="connsiteY39" fmla="*/ 3393250 h 6857999"/>
              <a:gd name="connsiteX40" fmla="*/ 8520092 w 9024730"/>
              <a:gd name="connsiteY40" fmla="*/ 3514536 h 6857999"/>
              <a:gd name="connsiteX41" fmla="*/ 8497231 w 9024730"/>
              <a:gd name="connsiteY41" fmla="*/ 3686149 h 6857999"/>
              <a:gd name="connsiteX42" fmla="*/ 8489799 w 9024730"/>
              <a:gd name="connsiteY42" fmla="*/ 3692208 h 6857999"/>
              <a:gd name="connsiteX43" fmla="*/ 8475804 w 9024730"/>
              <a:gd name="connsiteY43" fmla="*/ 3776022 h 6857999"/>
              <a:gd name="connsiteX44" fmla="*/ 8471279 w 9024730"/>
              <a:gd name="connsiteY44" fmla="*/ 3977138 h 6857999"/>
              <a:gd name="connsiteX45" fmla="*/ 8408913 w 9024730"/>
              <a:gd name="connsiteY45" fmla="*/ 4222149 h 6857999"/>
              <a:gd name="connsiteX46" fmla="*/ 8402112 w 9024730"/>
              <a:gd name="connsiteY46" fmla="*/ 4364683 h 6857999"/>
              <a:gd name="connsiteX47" fmla="*/ 8393355 w 9024730"/>
              <a:gd name="connsiteY47" fmla="*/ 4462471 h 6857999"/>
              <a:gd name="connsiteX48" fmla="*/ 8376166 w 9024730"/>
              <a:gd name="connsiteY48" fmla="*/ 4574052 h 6857999"/>
              <a:gd name="connsiteX49" fmla="*/ 8341678 w 9024730"/>
              <a:gd name="connsiteY49" fmla="*/ 4667756 h 6857999"/>
              <a:gd name="connsiteX50" fmla="*/ 8273661 w 9024730"/>
              <a:gd name="connsiteY50" fmla="*/ 4799019 h 6857999"/>
              <a:gd name="connsiteX51" fmla="*/ 8256132 w 9024730"/>
              <a:gd name="connsiteY51" fmla="*/ 4849614 h 6857999"/>
              <a:gd name="connsiteX52" fmla="*/ 8226804 w 9024730"/>
              <a:gd name="connsiteY52" fmla="*/ 4919971 h 6857999"/>
              <a:gd name="connsiteX53" fmla="*/ 8171825 w 9024730"/>
              <a:gd name="connsiteY53" fmla="*/ 5010766 h 6857999"/>
              <a:gd name="connsiteX54" fmla="*/ 8143172 w 9024730"/>
              <a:gd name="connsiteY54" fmla="*/ 5088190 h 6857999"/>
              <a:gd name="connsiteX55" fmla="*/ 8126363 w 9024730"/>
              <a:gd name="connsiteY55" fmla="*/ 5143922 h 6857999"/>
              <a:gd name="connsiteX56" fmla="*/ 8103782 w 9024730"/>
              <a:gd name="connsiteY56" fmla="*/ 5284346 h 6857999"/>
              <a:gd name="connsiteX57" fmla="*/ 8084361 w 9024730"/>
              <a:gd name="connsiteY57" fmla="*/ 5390948 h 6857999"/>
              <a:gd name="connsiteX58" fmla="*/ 8062552 w 9024730"/>
              <a:gd name="connsiteY58" fmla="*/ 5470854 h 6857999"/>
              <a:gd name="connsiteX59" fmla="*/ 8057342 w 9024730"/>
              <a:gd name="connsiteY59" fmla="*/ 5529643 h 6857999"/>
              <a:gd name="connsiteX60" fmla="*/ 8044923 w 9024730"/>
              <a:gd name="connsiteY60" fmla="*/ 5597292 h 6857999"/>
              <a:gd name="connsiteX61" fmla="*/ 8035233 w 9024730"/>
              <a:gd name="connsiteY61" fmla="*/ 5608899 h 6857999"/>
              <a:gd name="connsiteX62" fmla="*/ 8018178 w 9024730"/>
              <a:gd name="connsiteY62" fmla="*/ 5684911 h 6857999"/>
              <a:gd name="connsiteX63" fmla="*/ 8018018 w 9024730"/>
              <a:gd name="connsiteY63" fmla="*/ 5755776 h 6857999"/>
              <a:gd name="connsiteX64" fmla="*/ 8008640 w 9024730"/>
              <a:gd name="connsiteY64" fmla="*/ 5889599 h 6857999"/>
              <a:gd name="connsiteX65" fmla="*/ 8013542 w 9024730"/>
              <a:gd name="connsiteY65" fmla="*/ 5989744 h 6857999"/>
              <a:gd name="connsiteX66" fmla="*/ 7980757 w 9024730"/>
              <a:gd name="connsiteY66" fmla="*/ 6084926 h 6857999"/>
              <a:gd name="connsiteX67" fmla="*/ 7975907 w 9024730"/>
              <a:gd name="connsiteY67" fmla="*/ 6346549 h 6857999"/>
              <a:gd name="connsiteX68" fmla="*/ 7974221 w 9024730"/>
              <a:gd name="connsiteY68" fmla="*/ 6527527 h 6857999"/>
              <a:gd name="connsiteX69" fmla="*/ 7979135 w 9024730"/>
              <a:gd name="connsiteY69" fmla="*/ 6627129 h 6857999"/>
              <a:gd name="connsiteX70" fmla="*/ 7979404 w 9024730"/>
              <a:gd name="connsiteY70" fmla="*/ 6694819 h 6857999"/>
              <a:gd name="connsiteX71" fmla="*/ 8009526 w 9024730"/>
              <a:gd name="connsiteY71" fmla="*/ 6765445 h 6857999"/>
              <a:gd name="connsiteX72" fmla="*/ 8018211 w 9024730"/>
              <a:gd name="connsiteY72" fmla="*/ 6844697 h 6857999"/>
              <a:gd name="connsiteX73" fmla="*/ 8019608 w 9024730"/>
              <a:gd name="connsiteY73" fmla="*/ 6857999 h 6857999"/>
              <a:gd name="connsiteX74" fmla="*/ 0 w 9024730"/>
              <a:gd name="connsiteY74"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9024730" h="6857999">
                <a:moveTo>
                  <a:pt x="0" y="0"/>
                </a:moveTo>
                <a:lnTo>
                  <a:pt x="9024730" y="0"/>
                </a:lnTo>
                <a:lnTo>
                  <a:pt x="9024730" y="2"/>
                </a:lnTo>
                <a:lnTo>
                  <a:pt x="8447016" y="2"/>
                </a:lnTo>
                <a:lnTo>
                  <a:pt x="8441214" y="14562"/>
                </a:lnTo>
                <a:lnTo>
                  <a:pt x="8445389" y="59077"/>
                </a:lnTo>
                <a:cubicBezTo>
                  <a:pt x="8445971" y="76949"/>
                  <a:pt x="8436504" y="89796"/>
                  <a:pt x="8437086" y="107668"/>
                </a:cubicBezTo>
                <a:cubicBezTo>
                  <a:pt x="8417947" y="138162"/>
                  <a:pt x="8459241" y="201929"/>
                  <a:pt x="8458599" y="246136"/>
                </a:cubicBezTo>
                <a:cubicBezTo>
                  <a:pt x="8457958" y="290343"/>
                  <a:pt x="8471649" y="364179"/>
                  <a:pt x="8433237" y="372908"/>
                </a:cubicBezTo>
                <a:cubicBezTo>
                  <a:pt x="8426916" y="431308"/>
                  <a:pt x="8438389" y="357606"/>
                  <a:pt x="8430194" y="450607"/>
                </a:cubicBezTo>
                <a:cubicBezTo>
                  <a:pt x="8466727" y="551950"/>
                  <a:pt x="8430182" y="787036"/>
                  <a:pt x="8443315" y="812800"/>
                </a:cubicBezTo>
                <a:cubicBezTo>
                  <a:pt x="8478999" y="860799"/>
                  <a:pt x="8435788" y="854953"/>
                  <a:pt x="8453042" y="912727"/>
                </a:cubicBezTo>
                <a:cubicBezTo>
                  <a:pt x="8462900" y="945986"/>
                  <a:pt x="8451223" y="951781"/>
                  <a:pt x="8451649" y="989950"/>
                </a:cubicBezTo>
                <a:cubicBezTo>
                  <a:pt x="8452074" y="1028120"/>
                  <a:pt x="8452500" y="1095828"/>
                  <a:pt x="8455592" y="1141745"/>
                </a:cubicBezTo>
                <a:cubicBezTo>
                  <a:pt x="8458684" y="1187662"/>
                  <a:pt x="8470047" y="1234783"/>
                  <a:pt x="8470203" y="1265454"/>
                </a:cubicBezTo>
                <a:cubicBezTo>
                  <a:pt x="8458947" y="1304052"/>
                  <a:pt x="8496012" y="1370755"/>
                  <a:pt x="8499638" y="1385480"/>
                </a:cubicBezTo>
                <a:cubicBezTo>
                  <a:pt x="8514485" y="1422714"/>
                  <a:pt x="8525070" y="1428103"/>
                  <a:pt x="8518660" y="1458060"/>
                </a:cubicBezTo>
                <a:cubicBezTo>
                  <a:pt x="8518783" y="1468057"/>
                  <a:pt x="8539003" y="1503177"/>
                  <a:pt x="8539125" y="1513175"/>
                </a:cubicBezTo>
                <a:lnTo>
                  <a:pt x="8570281" y="1570809"/>
                </a:lnTo>
                <a:cubicBezTo>
                  <a:pt x="8597636" y="1617136"/>
                  <a:pt x="8594573" y="1601443"/>
                  <a:pt x="8605212" y="1638391"/>
                </a:cubicBezTo>
                <a:cubicBezTo>
                  <a:pt x="8629645" y="1719640"/>
                  <a:pt x="8613884" y="1715203"/>
                  <a:pt x="8626457" y="1742490"/>
                </a:cubicBezTo>
                <a:lnTo>
                  <a:pt x="8654861" y="1818229"/>
                </a:lnTo>
                <a:cubicBezTo>
                  <a:pt x="8657202" y="1824059"/>
                  <a:pt x="8651899" y="1851211"/>
                  <a:pt x="8648005" y="1862723"/>
                </a:cubicBezTo>
                <a:lnTo>
                  <a:pt x="8654469" y="1917476"/>
                </a:lnTo>
                <a:lnTo>
                  <a:pt x="8649702" y="1972204"/>
                </a:lnTo>
                <a:cubicBezTo>
                  <a:pt x="8652251" y="1979569"/>
                  <a:pt x="8651461" y="2048203"/>
                  <a:pt x="8656357" y="2054291"/>
                </a:cubicBezTo>
                <a:cubicBezTo>
                  <a:pt x="8672645" y="2141657"/>
                  <a:pt x="8632397" y="2189849"/>
                  <a:pt x="8648660" y="2227417"/>
                </a:cubicBezTo>
                <a:cubicBezTo>
                  <a:pt x="8639941" y="2317591"/>
                  <a:pt x="8613796" y="2407644"/>
                  <a:pt x="8607609" y="2510933"/>
                </a:cubicBezTo>
                <a:cubicBezTo>
                  <a:pt x="8633490" y="2597916"/>
                  <a:pt x="8602674" y="2649734"/>
                  <a:pt x="8608432" y="2741866"/>
                </a:cubicBezTo>
                <a:cubicBezTo>
                  <a:pt x="8630300" y="2779815"/>
                  <a:pt x="8631929" y="2817058"/>
                  <a:pt x="8619112" y="2864935"/>
                </a:cubicBezTo>
                <a:cubicBezTo>
                  <a:pt x="8655820" y="2860552"/>
                  <a:pt x="8588374" y="2937673"/>
                  <a:pt x="8627742" y="2950807"/>
                </a:cubicBezTo>
                <a:lnTo>
                  <a:pt x="8611822" y="2978246"/>
                </a:lnTo>
                <a:lnTo>
                  <a:pt x="8608239" y="2995916"/>
                </a:lnTo>
                <a:lnTo>
                  <a:pt x="8598647" y="2998648"/>
                </a:lnTo>
                <a:lnTo>
                  <a:pt x="8587108" y="3023630"/>
                </a:lnTo>
                <a:cubicBezTo>
                  <a:pt x="8584111" y="3033333"/>
                  <a:pt x="8577413" y="3084375"/>
                  <a:pt x="8577885" y="3096975"/>
                </a:cubicBezTo>
                <a:cubicBezTo>
                  <a:pt x="8594321" y="3142205"/>
                  <a:pt x="8535131" y="3160433"/>
                  <a:pt x="8557492" y="3216657"/>
                </a:cubicBezTo>
                <a:cubicBezTo>
                  <a:pt x="8562518" y="3237178"/>
                  <a:pt x="8573573" y="3299737"/>
                  <a:pt x="8560894" y="3310980"/>
                </a:cubicBezTo>
                <a:cubicBezTo>
                  <a:pt x="8557601" y="3323902"/>
                  <a:pt x="8561083" y="3339340"/>
                  <a:pt x="8547852" y="3344725"/>
                </a:cubicBezTo>
                <a:cubicBezTo>
                  <a:pt x="8531788" y="3353908"/>
                  <a:pt x="8553430" y="3400659"/>
                  <a:pt x="8535427" y="3393250"/>
                </a:cubicBezTo>
                <a:cubicBezTo>
                  <a:pt x="8550195" y="3426421"/>
                  <a:pt x="8529553" y="3487753"/>
                  <a:pt x="8520092" y="3514536"/>
                </a:cubicBezTo>
                <a:cubicBezTo>
                  <a:pt x="8513726" y="3563353"/>
                  <a:pt x="8500070" y="3650327"/>
                  <a:pt x="8497231" y="3686149"/>
                </a:cubicBezTo>
                <a:cubicBezTo>
                  <a:pt x="8494574" y="3687657"/>
                  <a:pt x="8493370" y="3677229"/>
                  <a:pt x="8489799" y="3692208"/>
                </a:cubicBezTo>
                <a:cubicBezTo>
                  <a:pt x="8486228" y="3707187"/>
                  <a:pt x="8465938" y="3757479"/>
                  <a:pt x="8475804" y="3776022"/>
                </a:cubicBezTo>
                <a:cubicBezTo>
                  <a:pt x="8441061" y="3875691"/>
                  <a:pt x="8487451" y="3939839"/>
                  <a:pt x="8471279" y="3977138"/>
                </a:cubicBezTo>
                <a:cubicBezTo>
                  <a:pt x="8465599" y="4067300"/>
                  <a:pt x="8419685" y="4164564"/>
                  <a:pt x="8408913" y="4222149"/>
                </a:cubicBezTo>
                <a:cubicBezTo>
                  <a:pt x="8403583" y="4287917"/>
                  <a:pt x="8398240" y="4339232"/>
                  <a:pt x="8402112" y="4364683"/>
                </a:cubicBezTo>
                <a:lnTo>
                  <a:pt x="8393355" y="4462471"/>
                </a:lnTo>
                <a:cubicBezTo>
                  <a:pt x="8396004" y="4503329"/>
                  <a:pt x="8376320" y="4548111"/>
                  <a:pt x="8376166" y="4574052"/>
                </a:cubicBezTo>
                <a:cubicBezTo>
                  <a:pt x="8369380" y="4670665"/>
                  <a:pt x="8352302" y="4649921"/>
                  <a:pt x="8341678" y="4667756"/>
                </a:cubicBezTo>
                <a:cubicBezTo>
                  <a:pt x="8320864" y="4705850"/>
                  <a:pt x="8290794" y="4758928"/>
                  <a:pt x="8273661" y="4799019"/>
                </a:cubicBezTo>
                <a:cubicBezTo>
                  <a:pt x="8254323" y="4834076"/>
                  <a:pt x="8262378" y="4811645"/>
                  <a:pt x="8256132" y="4849614"/>
                </a:cubicBezTo>
                <a:cubicBezTo>
                  <a:pt x="8239320" y="4853334"/>
                  <a:pt x="8207060" y="4883089"/>
                  <a:pt x="8226804" y="4919971"/>
                </a:cubicBezTo>
                <a:lnTo>
                  <a:pt x="8171825" y="5010766"/>
                </a:lnTo>
                <a:cubicBezTo>
                  <a:pt x="8150097" y="4983259"/>
                  <a:pt x="8165842" y="5107656"/>
                  <a:pt x="8143172" y="5088190"/>
                </a:cubicBezTo>
                <a:cubicBezTo>
                  <a:pt x="8128060" y="5102008"/>
                  <a:pt x="8138350" y="5118851"/>
                  <a:pt x="8126363" y="5143922"/>
                </a:cubicBezTo>
                <a:cubicBezTo>
                  <a:pt x="8116335" y="5192745"/>
                  <a:pt x="8111851" y="5226225"/>
                  <a:pt x="8103782" y="5284346"/>
                </a:cubicBezTo>
                <a:cubicBezTo>
                  <a:pt x="8101016" y="5338386"/>
                  <a:pt x="8095811" y="5337325"/>
                  <a:pt x="8084361" y="5390948"/>
                </a:cubicBezTo>
                <a:cubicBezTo>
                  <a:pt x="8082912" y="5429655"/>
                  <a:pt x="8063705" y="5449508"/>
                  <a:pt x="8062552" y="5470854"/>
                </a:cubicBezTo>
                <a:cubicBezTo>
                  <a:pt x="8086776" y="5526328"/>
                  <a:pt x="8037513" y="5496377"/>
                  <a:pt x="8057342" y="5529643"/>
                </a:cubicBezTo>
                <a:cubicBezTo>
                  <a:pt x="8050653" y="5550879"/>
                  <a:pt x="8055939" y="5587444"/>
                  <a:pt x="8044923" y="5597292"/>
                </a:cubicBezTo>
                <a:lnTo>
                  <a:pt x="8035233" y="5608899"/>
                </a:lnTo>
                <a:cubicBezTo>
                  <a:pt x="8030775" y="5623501"/>
                  <a:pt x="8021047" y="5660431"/>
                  <a:pt x="8018178" y="5684911"/>
                </a:cubicBezTo>
                <a:cubicBezTo>
                  <a:pt x="8005590" y="5692608"/>
                  <a:pt x="8011744" y="5734344"/>
                  <a:pt x="8018018" y="5755776"/>
                </a:cubicBezTo>
                <a:cubicBezTo>
                  <a:pt x="8019409" y="5792777"/>
                  <a:pt x="7989082" y="5848613"/>
                  <a:pt x="8008640" y="5889599"/>
                </a:cubicBezTo>
                <a:cubicBezTo>
                  <a:pt x="8011480" y="5932097"/>
                  <a:pt x="8009486" y="5940901"/>
                  <a:pt x="8013542" y="5989744"/>
                </a:cubicBezTo>
                <a:cubicBezTo>
                  <a:pt x="8022089" y="6020787"/>
                  <a:pt x="7982918" y="6024963"/>
                  <a:pt x="7980757" y="6084926"/>
                </a:cubicBezTo>
                <a:cubicBezTo>
                  <a:pt x="7974117" y="6134231"/>
                  <a:pt x="7999371" y="6240432"/>
                  <a:pt x="7975907" y="6346549"/>
                </a:cubicBezTo>
                <a:cubicBezTo>
                  <a:pt x="7987225" y="6409741"/>
                  <a:pt x="7980509" y="6468689"/>
                  <a:pt x="7974221" y="6527527"/>
                </a:cubicBezTo>
                <a:cubicBezTo>
                  <a:pt x="7955361" y="6585667"/>
                  <a:pt x="7987786" y="6579284"/>
                  <a:pt x="7979135" y="6627129"/>
                </a:cubicBezTo>
                <a:cubicBezTo>
                  <a:pt x="7983057" y="6635153"/>
                  <a:pt x="7984986" y="6697665"/>
                  <a:pt x="7979404" y="6694819"/>
                </a:cubicBezTo>
                <a:cubicBezTo>
                  <a:pt x="7981755" y="6716947"/>
                  <a:pt x="8003903" y="6732844"/>
                  <a:pt x="8009526" y="6765445"/>
                </a:cubicBezTo>
                <a:cubicBezTo>
                  <a:pt x="8011113" y="6776325"/>
                  <a:pt x="8014662" y="6810511"/>
                  <a:pt x="8018211" y="6844697"/>
                </a:cubicBezTo>
                <a:lnTo>
                  <a:pt x="8019608" y="6857999"/>
                </a:lnTo>
                <a:lnTo>
                  <a:pt x="0" y="685799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Rubrik 2">
            <a:extLst>
              <a:ext uri="{FF2B5EF4-FFF2-40B4-BE49-F238E27FC236}">
                <a16:creationId xmlns:a16="http://schemas.microsoft.com/office/drawing/2014/main" id="{9877EBC4-811D-6048-B270-6C3F7F803447}"/>
              </a:ext>
            </a:extLst>
          </p:cNvPr>
          <p:cNvSpPr>
            <a:spLocks noGrp="1"/>
          </p:cNvSpPr>
          <p:nvPr>
            <p:ph type="title"/>
          </p:nvPr>
        </p:nvSpPr>
        <p:spPr>
          <a:xfrm>
            <a:off x="983496" y="1436914"/>
            <a:ext cx="6881026" cy="1322887"/>
          </a:xfrm>
        </p:spPr>
        <p:txBody>
          <a:bodyPr vert="horz" lIns="91440" tIns="45720" rIns="91440" bIns="45720" rtlCol="0" anchor="ctr">
            <a:noAutofit/>
          </a:bodyPr>
          <a:lstStyle/>
          <a:p>
            <a:r>
              <a:rPr lang="sv-SE" i="0" dirty="0">
                <a:solidFill>
                  <a:srgbClr val="333333"/>
                </a:solidFill>
                <a:effectLst/>
              </a:rPr>
              <a:t>Baljväxter innehåller mycket bra näring. Vilka av följande produkter är gjorda på baljväxter</a:t>
            </a:r>
            <a:r>
              <a:rPr lang="en-US" i="0" kern="1200" dirty="0">
                <a:solidFill>
                  <a:schemeClr val="tx1"/>
                </a:solidFill>
                <a:effectLst/>
              </a:rPr>
              <a:t>?</a:t>
            </a:r>
            <a:endParaRPr lang="en-US" kern="1200" dirty="0">
              <a:solidFill>
                <a:schemeClr val="tx1"/>
              </a:solidFill>
            </a:endParaRPr>
          </a:p>
        </p:txBody>
      </p:sp>
      <p:sp>
        <p:nvSpPr>
          <p:cNvPr id="2" name="Platshållare för text 1">
            <a:extLst>
              <a:ext uri="{FF2B5EF4-FFF2-40B4-BE49-F238E27FC236}">
                <a16:creationId xmlns:a16="http://schemas.microsoft.com/office/drawing/2014/main" id="{962608FD-B98D-8195-62D5-5F9091E60C17}"/>
              </a:ext>
            </a:extLst>
          </p:cNvPr>
          <p:cNvSpPr>
            <a:spLocks noGrp="1"/>
          </p:cNvSpPr>
          <p:nvPr>
            <p:ph type="body" sz="quarter" idx="13"/>
          </p:nvPr>
        </p:nvSpPr>
        <p:spPr>
          <a:xfrm>
            <a:off x="1137034" y="3428999"/>
            <a:ext cx="6573951" cy="3908585"/>
          </a:xfrm>
        </p:spPr>
        <p:txBody>
          <a:bodyPr vert="horz" lIns="91440" tIns="45720" rIns="91440" bIns="45720" rtlCol="0">
            <a:normAutofit/>
          </a:bodyPr>
          <a:lstStyle/>
          <a:p>
            <a:pPr marL="571500" indent="-457200">
              <a:buFont typeface="+mj-lt"/>
              <a:buAutoNum type="alphaUcPeriod"/>
            </a:pPr>
            <a:r>
              <a:rPr lang="sv-SE" sz="2400" dirty="0"/>
              <a:t>Jordnötssmör</a:t>
            </a:r>
          </a:p>
          <a:p>
            <a:pPr marL="571500" indent="-457200">
              <a:buFont typeface="+mj-lt"/>
              <a:buAutoNum type="alphaUcPeriod"/>
            </a:pPr>
            <a:r>
              <a:rPr lang="en-US" sz="2400" dirty="0"/>
              <a:t>Falafel</a:t>
            </a:r>
          </a:p>
          <a:p>
            <a:pPr marL="571500" indent="-457200">
              <a:buFont typeface="+mj-lt"/>
              <a:buAutoNum type="alphaUcPeriod"/>
            </a:pPr>
            <a:r>
              <a:rPr lang="en-US" sz="2400" dirty="0"/>
              <a:t>Potatismos</a:t>
            </a:r>
          </a:p>
          <a:p>
            <a:pPr marL="571500" indent="-457200">
              <a:buFont typeface="+mj-lt"/>
              <a:buAutoNum type="alphaUcPeriod"/>
            </a:pPr>
            <a:r>
              <a:rPr lang="sv-SE" sz="2400" dirty="0"/>
              <a:t>Sojabiffar</a:t>
            </a:r>
            <a:endParaRPr lang="en-US" sz="2400" dirty="0"/>
          </a:p>
        </p:txBody>
      </p:sp>
      <p:pic>
        <p:nvPicPr>
          <p:cNvPr id="6" name="Bildobjekt 5" descr="En bild som visar text, bordsservis, kärl&#10;&#10;Automatiskt genererad beskrivning">
            <a:extLst>
              <a:ext uri="{FF2B5EF4-FFF2-40B4-BE49-F238E27FC236}">
                <a16:creationId xmlns:a16="http://schemas.microsoft.com/office/drawing/2014/main" id="{559422C6-F457-8EC3-89B4-526846ED0F6B}"/>
              </a:ext>
            </a:extLst>
          </p:cNvPr>
          <p:cNvPicPr>
            <a:picLocks noChangeAspect="1"/>
          </p:cNvPicPr>
          <p:nvPr/>
        </p:nvPicPr>
        <p:blipFill rotWithShape="1">
          <a:blip r:embed="rId2"/>
          <a:srcRect t="30799" r="48982" b="14057"/>
          <a:stretch/>
        </p:blipFill>
        <p:spPr>
          <a:xfrm>
            <a:off x="9603574" y="2560052"/>
            <a:ext cx="1451392" cy="2156388"/>
          </a:xfrm>
          <a:prstGeom prst="rect">
            <a:avLst/>
          </a:prstGeom>
        </p:spPr>
      </p:pic>
    </p:spTree>
    <p:extLst>
      <p:ext uri="{BB962C8B-B14F-4D97-AF65-F5344CB8AC3E}">
        <p14:creationId xmlns:p14="http://schemas.microsoft.com/office/powerpoint/2010/main" val="37329026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89472F90-4B0F-858A-EF9B-C01CB97BADE7}"/>
              </a:ext>
            </a:extLst>
          </p:cNvPr>
          <p:cNvSpPr>
            <a:spLocks noGrp="1"/>
          </p:cNvSpPr>
          <p:nvPr>
            <p:ph type="title"/>
          </p:nvPr>
        </p:nvSpPr>
        <p:spPr>
          <a:xfrm>
            <a:off x="6546321" y="1662112"/>
            <a:ext cx="5291663" cy="1628775"/>
          </a:xfrm>
        </p:spPr>
        <p:txBody>
          <a:bodyPr vert="horz" lIns="91440" tIns="45720" rIns="91440" bIns="45720" rtlCol="0" anchor="b">
            <a:noAutofit/>
          </a:bodyPr>
          <a:lstStyle/>
          <a:p>
            <a:r>
              <a:rPr lang="en-US" dirty="0"/>
              <a:t>Rätt </a:t>
            </a:r>
            <a:r>
              <a:rPr lang="en-US" dirty="0" err="1"/>
              <a:t>svar</a:t>
            </a:r>
            <a:r>
              <a:rPr lang="en-US" dirty="0"/>
              <a:t> A,B &amp; D: </a:t>
            </a:r>
            <a:r>
              <a:rPr lang="en-US" b="1" i="0" dirty="0">
                <a:effectLst/>
              </a:rPr>
              <a:t>Alla utom potatis är baljväxter – men potatis är bra mat ändå.</a:t>
            </a:r>
            <a:endParaRPr lang="en-US" b="1" dirty="0"/>
          </a:p>
        </p:txBody>
      </p:sp>
      <p:pic>
        <p:nvPicPr>
          <p:cNvPr id="11" name="Bildobjekt 10" descr="En bild som visar kalender&#10;&#10;Automatiskt genererad beskrivning">
            <a:extLst>
              <a:ext uri="{FF2B5EF4-FFF2-40B4-BE49-F238E27FC236}">
                <a16:creationId xmlns:a16="http://schemas.microsoft.com/office/drawing/2014/main" id="{CAC3A972-52D0-C5B1-459F-AA91DE7CEA99}"/>
              </a:ext>
            </a:extLst>
          </p:cNvPr>
          <p:cNvPicPr>
            <a:picLocks noChangeAspect="1"/>
          </p:cNvPicPr>
          <p:nvPr/>
        </p:nvPicPr>
        <p:blipFill rotWithShape="1">
          <a:blip r:embed="rId2"/>
          <a:srcRect l="23196" r="18123" b="-1"/>
          <a:stretch/>
        </p:blipFill>
        <p:spPr>
          <a:xfrm>
            <a:off x="2" y="1587"/>
            <a:ext cx="6095999" cy="6856413"/>
          </a:xfrm>
          <a:custGeom>
            <a:avLst/>
            <a:gdLst/>
            <a:ahLst/>
            <a:cxnLst/>
            <a:rect l="l" t="t" r="r" b="b"/>
            <a:pathLst>
              <a:path w="6649908" h="6856413">
                <a:moveTo>
                  <a:pt x="0" y="0"/>
                </a:moveTo>
                <a:lnTo>
                  <a:pt x="6559859" y="0"/>
                </a:lnTo>
                <a:lnTo>
                  <a:pt x="6572145" y="79394"/>
                </a:lnTo>
                <a:cubicBezTo>
                  <a:pt x="6857782" y="2230562"/>
                  <a:pt x="6243159" y="4473353"/>
                  <a:pt x="6528796" y="6624522"/>
                </a:cubicBezTo>
                <a:lnTo>
                  <a:pt x="6564680" y="6856413"/>
                </a:lnTo>
                <a:lnTo>
                  <a:pt x="0" y="6856413"/>
                </a:lnTo>
                <a:close/>
              </a:path>
            </a:pathLst>
          </a:custGeom>
        </p:spPr>
      </p:pic>
      <p:sp>
        <p:nvSpPr>
          <p:cNvPr id="2" name="Platshållare för text 1">
            <a:extLst>
              <a:ext uri="{FF2B5EF4-FFF2-40B4-BE49-F238E27FC236}">
                <a16:creationId xmlns:a16="http://schemas.microsoft.com/office/drawing/2014/main" id="{8EF98F77-D363-2D2C-5F90-E0B1D7F1515A}"/>
              </a:ext>
            </a:extLst>
          </p:cNvPr>
          <p:cNvSpPr>
            <a:spLocks noGrp="1"/>
          </p:cNvSpPr>
          <p:nvPr>
            <p:ph type="body" sz="quarter" idx="13"/>
          </p:nvPr>
        </p:nvSpPr>
        <p:spPr>
          <a:xfrm>
            <a:off x="6546321" y="3729038"/>
            <a:ext cx="5291663" cy="2500313"/>
          </a:xfrm>
        </p:spPr>
        <p:txBody>
          <a:bodyPr vert="horz" lIns="91440" tIns="45720" rIns="91440" bIns="45720" rtlCol="0">
            <a:normAutofit/>
          </a:bodyPr>
          <a:lstStyle/>
          <a:p>
            <a:pPr marL="0" indent="0"/>
            <a:r>
              <a:rPr lang="en-US" sz="2400" b="0" i="0" dirty="0">
                <a:effectLst/>
              </a:rPr>
              <a:t>Linser och bönor, t.ex. jordnötter, sojabönor, ärtor, kidneybönor och kikärtor är exempel på baljväxter. De innehåller bra protein, fibrer och är fulla av vitaminer och mineraler. Baljväxter mättar bra!</a:t>
            </a:r>
            <a:endParaRPr lang="en-US" sz="2400" dirty="0"/>
          </a:p>
        </p:txBody>
      </p:sp>
    </p:spTree>
    <p:extLst>
      <p:ext uri="{BB962C8B-B14F-4D97-AF65-F5344CB8AC3E}">
        <p14:creationId xmlns:p14="http://schemas.microsoft.com/office/powerpoint/2010/main" val="5823730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995C84BB-EA52-6E76-7A8C-D5B5D9DF806A}"/>
              </a:ext>
            </a:extLst>
          </p:cNvPr>
          <p:cNvPicPr>
            <a:picLocks noChangeAspect="1"/>
          </p:cNvPicPr>
          <p:nvPr/>
        </p:nvPicPr>
        <p:blipFill>
          <a:blip r:embed="rId2"/>
          <a:stretch>
            <a:fillRect/>
          </a:stretch>
        </p:blipFill>
        <p:spPr>
          <a:xfrm>
            <a:off x="-27214" y="0"/>
            <a:ext cx="12246428" cy="6858000"/>
          </a:xfrm>
          <a:prstGeom prst="rect">
            <a:avLst/>
          </a:prstGeom>
        </p:spPr>
      </p:pic>
      <p:sp>
        <p:nvSpPr>
          <p:cNvPr id="2" name="Platshållare för text 1">
            <a:extLst>
              <a:ext uri="{FF2B5EF4-FFF2-40B4-BE49-F238E27FC236}">
                <a16:creationId xmlns:a16="http://schemas.microsoft.com/office/drawing/2014/main" id="{9CDACEB1-47BE-82CB-BAFA-13594C3A8E30}"/>
              </a:ext>
            </a:extLst>
          </p:cNvPr>
          <p:cNvSpPr>
            <a:spLocks noGrp="1"/>
          </p:cNvSpPr>
          <p:nvPr>
            <p:ph type="body" sz="quarter" idx="13"/>
          </p:nvPr>
        </p:nvSpPr>
        <p:spPr>
          <a:xfrm>
            <a:off x="959224" y="3806861"/>
            <a:ext cx="7191541" cy="3051139"/>
          </a:xfrm>
        </p:spPr>
        <p:txBody>
          <a:bodyPr>
            <a:normAutofit/>
          </a:bodyPr>
          <a:lstStyle/>
          <a:p>
            <a:pPr marL="514350" indent="-514350">
              <a:buFont typeface="+mj-lt"/>
              <a:buAutoNum type="alphaUcPeriod"/>
            </a:pPr>
            <a:r>
              <a:rPr lang="sv-SE" sz="2000" i="0" dirty="0">
                <a:effectLst/>
              </a:rPr>
              <a:t>2-3 nävar fulla med olika typer av grönsaker och 2-3 frukter</a:t>
            </a:r>
          </a:p>
          <a:p>
            <a:pPr marL="514350" indent="-514350">
              <a:buFont typeface="+mj-lt"/>
              <a:buAutoNum type="alphaUcPeriod"/>
            </a:pPr>
            <a:r>
              <a:rPr lang="sv-SE" sz="2000" i="0" dirty="0">
                <a:effectLst/>
              </a:rPr>
              <a:t>4-5 nävar fulla med olika typer av grönsaker och 4-5 frukter</a:t>
            </a:r>
          </a:p>
          <a:p>
            <a:pPr marL="514350" indent="-514350">
              <a:buFont typeface="+mj-lt"/>
              <a:buAutoNum type="alphaUcPeriod"/>
            </a:pPr>
            <a:r>
              <a:rPr lang="sv-SE" sz="2000" i="0" dirty="0">
                <a:effectLst/>
              </a:rPr>
              <a:t>5-7 nävar fulla med olika typer av grönsaker och 5-7 frukter</a:t>
            </a:r>
            <a:endParaRPr lang="sv-SE" sz="2000" dirty="0">
              <a:ea typeface="+mj-ea"/>
            </a:endParaRPr>
          </a:p>
        </p:txBody>
      </p:sp>
      <p:sp>
        <p:nvSpPr>
          <p:cNvPr id="3" name="Rubrik 2">
            <a:extLst>
              <a:ext uri="{FF2B5EF4-FFF2-40B4-BE49-F238E27FC236}">
                <a16:creationId xmlns:a16="http://schemas.microsoft.com/office/drawing/2014/main" id="{26E9FE36-DB8C-E651-C946-58250D1EA9F1}"/>
              </a:ext>
            </a:extLst>
          </p:cNvPr>
          <p:cNvSpPr>
            <a:spLocks noGrp="1"/>
          </p:cNvSpPr>
          <p:nvPr>
            <p:ph type="title"/>
          </p:nvPr>
        </p:nvSpPr>
        <p:spPr>
          <a:xfrm>
            <a:off x="851647" y="1416449"/>
            <a:ext cx="6208059" cy="1325563"/>
          </a:xfrm>
        </p:spPr>
        <p:txBody>
          <a:bodyPr>
            <a:noAutofit/>
          </a:bodyPr>
          <a:lstStyle/>
          <a:p>
            <a:r>
              <a:rPr lang="sv-SE" i="0" dirty="0">
                <a:solidFill>
                  <a:srgbClr val="333333"/>
                </a:solidFill>
                <a:effectLst/>
              </a:rPr>
              <a:t>Varje dag bör vi äta minst 500 gram grönsaker, baljväxter, bär och frukt. Men hur mycket är 500 gram av det egentligen</a:t>
            </a:r>
            <a:r>
              <a:rPr lang="sv-SE" dirty="0">
                <a:solidFill>
                  <a:srgbClr val="333333"/>
                </a:solidFill>
              </a:rPr>
              <a:t>?</a:t>
            </a:r>
          </a:p>
        </p:txBody>
      </p:sp>
    </p:spTree>
    <p:extLst>
      <p:ext uri="{BB962C8B-B14F-4D97-AF65-F5344CB8AC3E}">
        <p14:creationId xmlns:p14="http://schemas.microsoft.com/office/powerpoint/2010/main" val="36260419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26E9FE36-DB8C-E651-C946-58250D1EA9F1}"/>
              </a:ext>
            </a:extLst>
          </p:cNvPr>
          <p:cNvSpPr>
            <a:spLocks noGrp="1"/>
          </p:cNvSpPr>
          <p:nvPr>
            <p:ph type="title"/>
          </p:nvPr>
        </p:nvSpPr>
        <p:spPr>
          <a:xfrm>
            <a:off x="6417734" y="1276349"/>
            <a:ext cx="5291663" cy="1628775"/>
          </a:xfrm>
        </p:spPr>
        <p:txBody>
          <a:bodyPr vert="horz" lIns="91440" tIns="45720" rIns="91440" bIns="45720" rtlCol="0" anchor="b">
            <a:normAutofit fontScale="90000"/>
          </a:bodyPr>
          <a:lstStyle/>
          <a:p>
            <a:r>
              <a:rPr lang="en-US" sz="4400" dirty="0"/>
              <a:t>Rätt svar A: </a:t>
            </a:r>
            <a:r>
              <a:rPr lang="sv-SE" sz="4400" b="1" i="0" dirty="0">
                <a:effectLst/>
              </a:rPr>
              <a:t>2-3 nävar fulla med olika typer av grönsaker och 2-3 frukter</a:t>
            </a:r>
            <a:endParaRPr lang="en-US" b="1" dirty="0"/>
          </a:p>
        </p:txBody>
      </p:sp>
      <p:pic>
        <p:nvPicPr>
          <p:cNvPr id="5" name="Bildobjekt 4" descr="En bild som visar text&#10;&#10;Automatiskt genererad beskrivning">
            <a:extLst>
              <a:ext uri="{FF2B5EF4-FFF2-40B4-BE49-F238E27FC236}">
                <a16:creationId xmlns:a16="http://schemas.microsoft.com/office/drawing/2014/main" id="{FD9B9BCD-78E1-F382-6627-60C2F5022575}"/>
              </a:ext>
            </a:extLst>
          </p:cNvPr>
          <p:cNvPicPr>
            <a:picLocks noChangeAspect="1"/>
          </p:cNvPicPr>
          <p:nvPr/>
        </p:nvPicPr>
        <p:blipFill rotWithShape="1">
          <a:blip r:embed="rId2"/>
          <a:srcRect l="17843" r="23476" b="-1"/>
          <a:stretch/>
        </p:blipFill>
        <p:spPr>
          <a:xfrm>
            <a:off x="2" y="1587"/>
            <a:ext cx="6095999" cy="6856413"/>
          </a:xfrm>
          <a:custGeom>
            <a:avLst/>
            <a:gdLst/>
            <a:ahLst/>
            <a:cxnLst/>
            <a:rect l="l" t="t" r="r" b="b"/>
            <a:pathLst>
              <a:path w="6649908" h="6856413">
                <a:moveTo>
                  <a:pt x="0" y="0"/>
                </a:moveTo>
                <a:lnTo>
                  <a:pt x="6559859" y="0"/>
                </a:lnTo>
                <a:lnTo>
                  <a:pt x="6572145" y="79394"/>
                </a:lnTo>
                <a:cubicBezTo>
                  <a:pt x="6857782" y="2230562"/>
                  <a:pt x="6243159" y="4473353"/>
                  <a:pt x="6528796" y="6624522"/>
                </a:cubicBezTo>
                <a:lnTo>
                  <a:pt x="6564680" y="6856413"/>
                </a:lnTo>
                <a:lnTo>
                  <a:pt x="0" y="6856413"/>
                </a:lnTo>
                <a:close/>
              </a:path>
            </a:pathLst>
          </a:custGeom>
        </p:spPr>
      </p:pic>
      <p:sp>
        <p:nvSpPr>
          <p:cNvPr id="2" name="Platshållare för text 1">
            <a:extLst>
              <a:ext uri="{FF2B5EF4-FFF2-40B4-BE49-F238E27FC236}">
                <a16:creationId xmlns:a16="http://schemas.microsoft.com/office/drawing/2014/main" id="{9CDACEB1-47BE-82CB-BAFA-13594C3A8E30}"/>
              </a:ext>
            </a:extLst>
          </p:cNvPr>
          <p:cNvSpPr>
            <a:spLocks noGrp="1"/>
          </p:cNvSpPr>
          <p:nvPr>
            <p:ph type="body" sz="quarter" idx="13"/>
          </p:nvPr>
        </p:nvSpPr>
        <p:spPr>
          <a:xfrm>
            <a:off x="6417734" y="3276602"/>
            <a:ext cx="5291663" cy="2809874"/>
          </a:xfrm>
        </p:spPr>
        <p:txBody>
          <a:bodyPr vert="horz" lIns="91440" tIns="45720" rIns="91440" bIns="45720" rtlCol="0">
            <a:normAutofit/>
          </a:bodyPr>
          <a:lstStyle/>
          <a:p>
            <a:pPr marL="0" indent="0"/>
            <a:r>
              <a:rPr lang="sv-SE" sz="2400" b="0" i="0" dirty="0">
                <a:solidFill>
                  <a:srgbClr val="333333"/>
                </a:solidFill>
                <a:effectLst/>
              </a:rPr>
              <a:t>Barn och ungdomar äter i genomsnitt bara hälften av den rekommenderade mängden frukt och grönsaker per dag. 6 av 10 barn och unga äter inte grönsaker varje dag.</a:t>
            </a:r>
            <a:endParaRPr lang="en-US" sz="2400" dirty="0"/>
          </a:p>
        </p:txBody>
      </p:sp>
    </p:spTree>
    <p:extLst>
      <p:ext uri="{BB962C8B-B14F-4D97-AF65-F5344CB8AC3E}">
        <p14:creationId xmlns:p14="http://schemas.microsoft.com/office/powerpoint/2010/main" val="1101929582"/>
      </p:ext>
    </p:extLst>
  </p:cSld>
  <p:clrMapOvr>
    <a:masterClrMapping/>
  </p:clrMapOvr>
</p:sld>
</file>

<file path=ppt/theme/theme1.xml><?xml version="1.0" encoding="utf-8"?>
<a:theme xmlns:a="http://schemas.openxmlformats.org/drawingml/2006/main" name="Office-tema">
  <a:themeElements>
    <a:clrScheme name="Levla">
      <a:dk1>
        <a:srgbClr val="000000"/>
      </a:dk1>
      <a:lt1>
        <a:srgbClr val="FFFFFF"/>
      </a:lt1>
      <a:dk2>
        <a:srgbClr val="44546A"/>
      </a:dk2>
      <a:lt2>
        <a:srgbClr val="E7E6E6"/>
      </a:lt2>
      <a:accent1>
        <a:srgbClr val="FF2866"/>
      </a:accent1>
      <a:accent2>
        <a:srgbClr val="FFDB23"/>
      </a:accent2>
      <a:accent3>
        <a:srgbClr val="5DC158"/>
      </a:accent3>
      <a:accent4>
        <a:srgbClr val="864ABD"/>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22991</TotalTime>
  <Words>1120</Words>
  <Application>Microsoft Macintosh PowerPoint</Application>
  <PresentationFormat>Bredbild</PresentationFormat>
  <Paragraphs>105</Paragraphs>
  <Slides>29</Slides>
  <Notes>4</Notes>
  <HiddenSlides>0</HiddenSlides>
  <MMClips>0</MMClips>
  <ScaleCrop>false</ScaleCrop>
  <HeadingPairs>
    <vt:vector size="6" baseType="variant">
      <vt:variant>
        <vt:lpstr>Använt teckensnitt</vt:lpstr>
      </vt:variant>
      <vt:variant>
        <vt:i4>6</vt:i4>
      </vt:variant>
      <vt:variant>
        <vt:lpstr>Tema</vt:lpstr>
      </vt:variant>
      <vt:variant>
        <vt:i4>1</vt:i4>
      </vt:variant>
      <vt:variant>
        <vt:lpstr>Bildrubriker</vt:lpstr>
      </vt:variant>
      <vt:variant>
        <vt:i4>29</vt:i4>
      </vt:variant>
    </vt:vector>
  </HeadingPairs>
  <TitlesOfParts>
    <vt:vector size="36" baseType="lpstr">
      <vt:lpstr>Arial</vt:lpstr>
      <vt:lpstr>Arvo</vt:lpstr>
      <vt:lpstr>Calibri</vt:lpstr>
      <vt:lpstr>Calibri Light</vt:lpstr>
      <vt:lpstr>Londrina Solid</vt:lpstr>
      <vt:lpstr>Montserrat</vt:lpstr>
      <vt:lpstr>Office-tema</vt:lpstr>
      <vt:lpstr>Har du koll på hur hälsan hänger ihop med vad vi äter?</vt:lpstr>
      <vt:lpstr>Kroppen älskar fullkorn. Det innehåller mycket näring och fibrer. I vilken typ av mat finns fullkorn?</vt:lpstr>
      <vt:lpstr>Rätt svar C: vete, råg, korn, havre och majs</vt:lpstr>
      <vt:lpstr>Såklart att man kan unna sig snacks när det är fest! Vilket snacks är mest hälsosamt?</vt:lpstr>
      <vt:lpstr>Rätt svar C: Popcorn</vt:lpstr>
      <vt:lpstr>Baljväxter innehåller mycket bra näring. Vilka av följande produkter är gjorda på baljväxter?</vt:lpstr>
      <vt:lpstr>Rätt svar A,B &amp; D: Alla utom potatis är baljväxter – men potatis är bra mat ändå.</vt:lpstr>
      <vt:lpstr>Varje dag bör vi äta minst 500 gram grönsaker, baljväxter, bär och frukt. Men hur mycket är 500 gram av det egentligen?</vt:lpstr>
      <vt:lpstr>Rätt svar A: 2-3 nävar fulla med olika typer av grönsaker och 2-3 frukter</vt:lpstr>
      <vt:lpstr>Som vuxen kan det vara bra att äta mindre rött kött, både för hälsan och klimatet. Vad är INTE rött kött?</vt:lpstr>
      <vt:lpstr>Rätt svar B: Kött från kyckling (=vitt kött)</vt:lpstr>
      <vt:lpstr>PowerPoint-presentation</vt:lpstr>
      <vt:lpstr>Rätt svar: 1. Spenat, 2. Morot, 3. Tomat 4. Gurka</vt:lpstr>
      <vt:lpstr>PowerPoint-presentation</vt:lpstr>
      <vt:lpstr>Rätt svar C: Mat som innehåller fullkorn, bättre fetter och mindre salt och socker</vt:lpstr>
      <vt:lpstr>PowerPoint-presentation</vt:lpstr>
      <vt:lpstr>Rätt svar A, B, C, D:  skinka, kebab, bacon, falukorv, chorizo och salami</vt:lpstr>
      <vt:lpstr>PowerPoint-presentation</vt:lpstr>
      <vt:lpstr>Rätt svar B: Falskt</vt:lpstr>
      <vt:lpstr>PowerPoint-presentation</vt:lpstr>
      <vt:lpstr>Rätt svar: Cola Zero 0%, Multivitamin 4,8% Fanta, 7,7% Red bull 11%</vt:lpstr>
      <vt:lpstr>PowerPoint-presentation</vt:lpstr>
      <vt:lpstr>Rätt svar A: Sant</vt:lpstr>
      <vt:lpstr>PowerPoint-presentation</vt:lpstr>
      <vt:lpstr>PowerPoint-presentation</vt:lpstr>
      <vt:lpstr>PowerPoint-presentation</vt:lpstr>
      <vt:lpstr>PowerPoint-presentation</vt:lpstr>
      <vt:lpstr>Fakta om vitaminer och mineraler</vt:lpstr>
      <vt:lpstr>Sugen?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subject/>
  <dc:creator>Mattias Gustafsson</dc:creator>
  <cp:keywords/>
  <dc:description/>
  <cp:lastModifiedBy>Ylva Tegner</cp:lastModifiedBy>
  <cp:revision>617</cp:revision>
  <cp:lastPrinted>2022-01-28T11:04:10Z</cp:lastPrinted>
  <dcterms:created xsi:type="dcterms:W3CDTF">2020-11-13T13:48:02Z</dcterms:created>
  <dcterms:modified xsi:type="dcterms:W3CDTF">2023-04-28T13:56:30Z</dcterms:modified>
  <cp:category/>
</cp:coreProperties>
</file>